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5" r:id="rId2"/>
    <p:sldId id="274" r:id="rId3"/>
    <p:sldId id="264" r:id="rId4"/>
    <p:sldId id="269" r:id="rId5"/>
    <p:sldId id="261" r:id="rId6"/>
    <p:sldId id="263" r:id="rId7"/>
    <p:sldId id="266" r:id="rId8"/>
    <p:sldId id="267" r:id="rId9"/>
    <p:sldId id="268" r:id="rId10"/>
    <p:sldId id="28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1" autoAdjust="0"/>
  </p:normalViewPr>
  <p:slideViewPr>
    <p:cSldViewPr snapToGrid="0" snapToObjects="1">
      <p:cViewPr varScale="1">
        <p:scale>
          <a:sx n="68" d="100"/>
          <a:sy n="68" d="100"/>
        </p:scale>
        <p:origin x="1446" y="96"/>
      </p:cViewPr>
      <p:guideLst>
        <p:guide orient="horz" pos="2160"/>
        <p:guide pos="2880"/>
      </p:guideLst>
    </p:cSldViewPr>
  </p:slideViewPr>
  <p:outlineViewPr>
    <p:cViewPr>
      <p:scale>
        <a:sx n="33" d="100"/>
        <a:sy n="33" d="100"/>
      </p:scale>
      <p:origin x="0" y="12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08" y="29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16988-A4EE-5A48-A5FF-A3176E5FD4C4}" type="datetimeFigureOut">
              <a:rPr lang="en-US" smtClean="0"/>
              <a:t>10/16/2015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F8F3A-6D62-A344-B571-56B3152BD8CA}" type="slidenum">
              <a:rPr lang="en-US" smtClean="0"/>
              <a:t>‹#›</a:t>
            </a:fld>
            <a:endParaRPr lang="en-US" dirty="0"/>
          </a:p>
        </p:txBody>
      </p:sp>
    </p:spTree>
    <p:extLst>
      <p:ext uri="{BB962C8B-B14F-4D97-AF65-F5344CB8AC3E}">
        <p14:creationId xmlns:p14="http://schemas.microsoft.com/office/powerpoint/2010/main" val="20550892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ways in which we may understand human action, agency in relation to the larger social structure.  When that structure has a patriarchal base, as it does in the US, and certainly in the Appalachian region, we must address gender to understand self, action and agency </a:t>
            </a:r>
            <a:endParaRPr lang="en-US" dirty="0"/>
          </a:p>
        </p:txBody>
      </p:sp>
      <p:sp>
        <p:nvSpPr>
          <p:cNvPr id="4" name="Slide Number Placeholder 3"/>
          <p:cNvSpPr>
            <a:spLocks noGrp="1"/>
          </p:cNvSpPr>
          <p:nvPr>
            <p:ph type="sldNum" sz="quarter" idx="10"/>
          </p:nvPr>
        </p:nvSpPr>
        <p:spPr/>
        <p:txBody>
          <a:bodyPr/>
          <a:lstStyle/>
          <a:p>
            <a:fld id="{6ADF8F3A-6D62-A344-B571-56B3152BD8CA}" type="slidenum">
              <a:rPr lang="en-US" smtClean="0"/>
              <a:t>3</a:t>
            </a:fld>
            <a:endParaRPr lang="en-US" dirty="0"/>
          </a:p>
        </p:txBody>
      </p:sp>
    </p:spTree>
    <p:extLst>
      <p:ext uri="{BB962C8B-B14F-4D97-AF65-F5344CB8AC3E}">
        <p14:creationId xmlns:p14="http://schemas.microsoft.com/office/powerpoint/2010/main" val="102314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Appalachia as unique cultural, linguistic and religious traditions</a:t>
            </a:r>
          </a:p>
          <a:p>
            <a:endParaRPr lang="en-US" dirty="0"/>
          </a:p>
          <a:p>
            <a:r>
              <a:rPr lang="en-US" dirty="0" smtClean="0"/>
              <a:t>Economy of self-sufficiency  and independence – small farms, hunting, use of local resources</a:t>
            </a:r>
          </a:p>
          <a:p>
            <a:endParaRPr lang="en-US" dirty="0"/>
          </a:p>
          <a:p>
            <a:r>
              <a:rPr lang="en-US" dirty="0" smtClean="0"/>
              <a:t>Deeply tied to place in the small valleys and towns of the mountains</a:t>
            </a:r>
          </a:p>
          <a:p>
            <a:endParaRPr lang="en-US" dirty="0" smtClean="0"/>
          </a:p>
          <a:p>
            <a:r>
              <a:rPr lang="en-US" dirty="0" smtClean="0"/>
              <a:t>Paid employment: timber and coal industries (owned by outsiders); civil service. Men more likely to have FT waged work than women</a:t>
            </a:r>
          </a:p>
          <a:p>
            <a:endParaRPr lang="en-US" dirty="0"/>
          </a:p>
          <a:p>
            <a:r>
              <a:rPr lang="en-US" dirty="0" smtClean="0"/>
              <a:t>In past, much of this work did not require formal education credentials</a:t>
            </a:r>
            <a:r>
              <a:rPr lang="en-US" b="1" dirty="0" smtClean="0"/>
              <a:t>.  That has changed</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6ADF8F3A-6D62-A344-B571-56B3152BD8CA}" type="slidenum">
              <a:rPr lang="en-US" smtClean="0"/>
              <a:t>5</a:t>
            </a:fld>
            <a:endParaRPr lang="en-US" dirty="0"/>
          </a:p>
        </p:txBody>
      </p:sp>
    </p:spTree>
    <p:extLst>
      <p:ext uri="{BB962C8B-B14F-4D97-AF65-F5344CB8AC3E}">
        <p14:creationId xmlns:p14="http://schemas.microsoft.com/office/powerpoint/2010/main" val="70688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ways in which participating in adult basic education introduces risk and danger into the lives of people who are structurally on the margins of our communities. </a:t>
            </a:r>
          </a:p>
          <a:p>
            <a:endParaRPr lang="en-US" dirty="0"/>
          </a:p>
          <a:p>
            <a:r>
              <a:rPr lang="en-US" dirty="0" smtClean="0"/>
              <a:t>Goffman (1963) on stigma: “stigma […] is really a special kind of relationship between attribute and stereotype” (p. 4). These stereotypes and the stigma embedded in these stereotypes are created and managed through our interactions with others.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ADF8F3A-6D62-A344-B571-56B3152BD8CA}" type="slidenum">
              <a:rPr lang="en-US" smtClean="0"/>
              <a:t>7</a:t>
            </a:fld>
            <a:endParaRPr lang="en-US" dirty="0"/>
          </a:p>
        </p:txBody>
      </p:sp>
    </p:spTree>
    <p:extLst>
      <p:ext uri="{BB962C8B-B14F-4D97-AF65-F5344CB8AC3E}">
        <p14:creationId xmlns:p14="http://schemas.microsoft.com/office/powerpoint/2010/main" val="195345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25908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383835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200813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355676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255934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24087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204246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316584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399944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34286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F0783-AD70-2742-AF48-49F3E818B2EE}" type="datetimeFigureOut">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4019E-4906-4847-AF74-6B30F746AE66}" type="slidenum">
              <a:rPr lang="en-US" smtClean="0"/>
              <a:t>‹#›</a:t>
            </a:fld>
            <a:endParaRPr lang="en-US" dirty="0"/>
          </a:p>
        </p:txBody>
      </p:sp>
    </p:spTree>
    <p:extLst>
      <p:ext uri="{BB962C8B-B14F-4D97-AF65-F5344CB8AC3E}">
        <p14:creationId xmlns:p14="http://schemas.microsoft.com/office/powerpoint/2010/main" val="74414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F0783-AD70-2742-AF48-49F3E818B2EE}" type="datetimeFigureOut">
              <a:rPr lang="en-US" smtClean="0"/>
              <a:t>10/16/2015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4019E-4906-4847-AF74-6B30F746AE66}" type="slidenum">
              <a:rPr lang="en-US" smtClean="0"/>
              <a:t>‹#›</a:t>
            </a:fld>
            <a:endParaRPr lang="en-US" dirty="0"/>
          </a:p>
        </p:txBody>
      </p:sp>
    </p:spTree>
    <p:extLst>
      <p:ext uri="{BB962C8B-B14F-4D97-AF65-F5344CB8AC3E}">
        <p14:creationId xmlns:p14="http://schemas.microsoft.com/office/powerpoint/2010/main" val="2696560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Adult educators construct themselves and their learners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relation to program requirements (Purcell-Gate, 1997; Quigley, 2006</a:t>
            </a:r>
            <a:r>
              <a:rPr lang="en-US" dirty="0" smtClean="0"/>
              <a:t>) </a:t>
            </a:r>
          </a:p>
          <a:p>
            <a:r>
              <a:rPr lang="en-US" dirty="0" smtClean="0"/>
              <a:t>externally </a:t>
            </a:r>
            <a:r>
              <a:rPr lang="en-US" dirty="0"/>
              <a:t>imposed, documentary assessments </a:t>
            </a:r>
            <a:r>
              <a:rPr lang="en-US" dirty="0" smtClean="0"/>
              <a:t>(Foucault, 1979)</a:t>
            </a:r>
            <a:endParaRPr lang="en-US" dirty="0"/>
          </a:p>
          <a:p>
            <a:r>
              <a:rPr lang="en-US" dirty="0" smtClean="0"/>
              <a:t>internally </a:t>
            </a:r>
            <a:r>
              <a:rPr lang="en-US" dirty="0"/>
              <a:t>constructed, discursive </a:t>
            </a:r>
            <a:r>
              <a:rPr lang="en-US" dirty="0" smtClean="0"/>
              <a:t>assessments </a:t>
            </a:r>
            <a:r>
              <a:rPr lang="en-US" dirty="0"/>
              <a:t>of learners’ </a:t>
            </a:r>
            <a:r>
              <a:rPr lang="en-US" dirty="0" smtClean="0"/>
              <a:t>identities, processes </a:t>
            </a:r>
            <a:r>
              <a:rPr lang="en-US" dirty="0"/>
              <a:t>and progress </a:t>
            </a:r>
            <a:r>
              <a:rPr lang="en-US" dirty="0" smtClean="0"/>
              <a:t>(</a:t>
            </a:r>
            <a:r>
              <a:rPr lang="en-US" dirty="0" err="1" smtClean="0"/>
              <a:t>Hunsinger</a:t>
            </a:r>
            <a:r>
              <a:rPr lang="en-US" dirty="0" smtClean="0"/>
              <a:t>, 2005) </a:t>
            </a:r>
            <a:r>
              <a:rPr lang="en-US" dirty="0"/>
              <a:t> </a:t>
            </a:r>
          </a:p>
          <a:p>
            <a:endParaRPr lang="en-US" dirty="0"/>
          </a:p>
        </p:txBody>
      </p:sp>
    </p:spTree>
    <p:extLst>
      <p:ext uri="{BB962C8B-B14F-4D97-AF65-F5344CB8AC3E}">
        <p14:creationId xmlns:p14="http://schemas.microsoft.com/office/powerpoint/2010/main" val="11532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482600"/>
          </a:xfrm>
        </p:spPr>
        <p:txBody>
          <a:bodyPr>
            <a:normAutofit/>
          </a:bodyPr>
          <a:lstStyle/>
          <a:p>
            <a:r>
              <a:rPr lang="en-US" sz="2400" dirty="0" smtClean="0"/>
              <a:t>References</a:t>
            </a:r>
            <a:endParaRPr lang="en-US" sz="2400" dirty="0"/>
          </a:p>
        </p:txBody>
      </p:sp>
      <p:sp>
        <p:nvSpPr>
          <p:cNvPr id="3" name="Content Placeholder 2"/>
          <p:cNvSpPr>
            <a:spLocks noGrp="1"/>
          </p:cNvSpPr>
          <p:nvPr>
            <p:ph idx="1"/>
          </p:nvPr>
        </p:nvSpPr>
        <p:spPr>
          <a:xfrm>
            <a:off x="292100" y="647700"/>
            <a:ext cx="8394700" cy="6096000"/>
          </a:xfrm>
        </p:spPr>
        <p:txBody>
          <a:bodyPr>
            <a:noAutofit/>
          </a:bodyPr>
          <a:lstStyle/>
          <a:p>
            <a:pPr marL="0" indent="0">
              <a:lnSpc>
                <a:spcPct val="90000"/>
              </a:lnSpc>
              <a:buNone/>
            </a:pPr>
            <a:r>
              <a:rPr lang="en-US" sz="1400" dirty="0" smtClean="0"/>
              <a:t>Butler, Judith (1990) </a:t>
            </a:r>
            <a:r>
              <a:rPr lang="en-US" sz="1400" i="1" dirty="0" smtClean="0"/>
              <a:t>Gender Trouble</a:t>
            </a:r>
            <a:r>
              <a:rPr lang="en-US" sz="1400" dirty="0" smtClean="0"/>
              <a:t>. New York:  Routledge.</a:t>
            </a:r>
          </a:p>
          <a:p>
            <a:pPr marL="0" indent="0">
              <a:lnSpc>
                <a:spcPct val="90000"/>
              </a:lnSpc>
              <a:buNone/>
            </a:pPr>
            <a:r>
              <a:rPr lang="en-US" sz="1400" dirty="0" smtClean="0"/>
              <a:t>Foucault</a:t>
            </a:r>
            <a:r>
              <a:rPr lang="en-US" sz="1400" dirty="0"/>
              <a:t>, Michel (1979).  </a:t>
            </a:r>
            <a:r>
              <a:rPr lang="en-US" sz="1400" i="1" dirty="0"/>
              <a:t>Discipline and Punish:  The birth of the Prison</a:t>
            </a:r>
            <a:r>
              <a:rPr lang="en-US" sz="1400" dirty="0"/>
              <a:t>. New York:  Vintage </a:t>
            </a:r>
            <a:r>
              <a:rPr lang="en-US" sz="1400" dirty="0" smtClean="0"/>
              <a:t>Books</a:t>
            </a:r>
          </a:p>
          <a:p>
            <a:pPr marL="0" indent="0">
              <a:lnSpc>
                <a:spcPct val="90000"/>
              </a:lnSpc>
              <a:buNone/>
            </a:pPr>
            <a:r>
              <a:rPr lang="en-US" sz="1400" dirty="0" smtClean="0"/>
              <a:t>Giddens</a:t>
            </a:r>
            <a:r>
              <a:rPr lang="en-US" sz="1400" dirty="0"/>
              <a:t>, A. (1984) </a:t>
            </a:r>
            <a:r>
              <a:rPr lang="en-US" sz="1400" i="1" dirty="0"/>
              <a:t>The Constitution of Society: Outline of a Theory of Structuration.  </a:t>
            </a:r>
            <a:r>
              <a:rPr lang="en-US" sz="1400" dirty="0"/>
              <a:t>Cambridge: Polity Press</a:t>
            </a:r>
            <a:r>
              <a:rPr lang="en-US" sz="1400" i="1" dirty="0" smtClean="0"/>
              <a:t>.</a:t>
            </a:r>
          </a:p>
          <a:p>
            <a:pPr marL="0" indent="0">
              <a:lnSpc>
                <a:spcPct val="90000"/>
              </a:lnSpc>
              <a:buNone/>
            </a:pPr>
            <a:r>
              <a:rPr lang="en-US" sz="1400" dirty="0" smtClean="0"/>
              <a:t>Goffman</a:t>
            </a:r>
            <a:r>
              <a:rPr lang="en-US" sz="1400" dirty="0"/>
              <a:t>, Erving. 1963. </a:t>
            </a:r>
            <a:r>
              <a:rPr lang="en-US" sz="1400" i="1" dirty="0"/>
              <a:t>Stigma: Notes on the Management of Spoiled Identity. </a:t>
            </a:r>
            <a:r>
              <a:rPr lang="en-US" sz="1400" dirty="0"/>
              <a:t>New York: Simon and Schuster</a:t>
            </a:r>
            <a:r>
              <a:rPr lang="en-US" sz="1400" dirty="0" smtClean="0"/>
              <a:t>.</a:t>
            </a:r>
          </a:p>
          <a:p>
            <a:pPr marL="0" indent="0">
              <a:lnSpc>
                <a:spcPct val="90000"/>
              </a:lnSpc>
              <a:buNone/>
            </a:pPr>
            <a:r>
              <a:rPr lang="en-US" sz="1400" dirty="0" smtClean="0"/>
              <a:t>Goffman</a:t>
            </a:r>
            <a:r>
              <a:rPr lang="en-US" sz="1400" dirty="0"/>
              <a:t>, Erving. 1959.  </a:t>
            </a:r>
            <a:r>
              <a:rPr lang="en-US" sz="1400" i="1" dirty="0"/>
              <a:t>Presentation of Self in Everyday Life. </a:t>
            </a:r>
            <a:r>
              <a:rPr lang="en-US" sz="1400" dirty="0"/>
              <a:t>New York: Anchor Books.  </a:t>
            </a:r>
          </a:p>
          <a:p>
            <a:pPr marL="0" indent="0">
              <a:lnSpc>
                <a:spcPct val="90000"/>
              </a:lnSpc>
              <a:buNone/>
            </a:pPr>
            <a:r>
              <a:rPr lang="en-US" sz="1400" dirty="0" smtClean="0"/>
              <a:t>Hillard</a:t>
            </a:r>
            <a:r>
              <a:rPr lang="en-US" sz="1400" dirty="0"/>
              <a:t>, Tom (Summer 2012) </a:t>
            </a:r>
            <a:r>
              <a:rPr lang="en-US" sz="1400" i="1" dirty="0"/>
              <a:t>Graduating to College. </a:t>
            </a:r>
            <a:r>
              <a:rPr lang="en-US" sz="1400" dirty="0"/>
              <a:t>The Working Poor Families Project Policy </a:t>
            </a:r>
            <a:r>
              <a:rPr lang="en-US" sz="1400" dirty="0" smtClean="0"/>
              <a:t>Brief</a:t>
            </a:r>
          </a:p>
          <a:p>
            <a:pPr marL="0" indent="0">
              <a:lnSpc>
                <a:spcPct val="90000"/>
              </a:lnSpc>
              <a:buNone/>
            </a:pPr>
            <a:r>
              <a:rPr lang="en-US" sz="1400" dirty="0" smtClean="0"/>
              <a:t>Hoffman</a:t>
            </a:r>
            <a:r>
              <a:rPr lang="en-US" sz="1400" dirty="0"/>
              <a:t>, Diane (1998) A Therapeutic Moment? Identity, Self, and Culture in the Anthropology of Education</a:t>
            </a:r>
            <a:r>
              <a:rPr lang="en-US" sz="1400" i="1" dirty="0"/>
              <a:t> Anthropology &amp; Education Quarterly</a:t>
            </a:r>
            <a:r>
              <a:rPr lang="en-US" sz="1400" dirty="0"/>
              <a:t> 29 (3): 324-346</a:t>
            </a:r>
            <a:r>
              <a:rPr lang="en-US" sz="1400" dirty="0" smtClean="0"/>
              <a:t>.</a:t>
            </a:r>
          </a:p>
          <a:p>
            <a:pPr marL="0" indent="0">
              <a:lnSpc>
                <a:spcPct val="90000"/>
              </a:lnSpc>
              <a:buNone/>
            </a:pPr>
            <a:r>
              <a:rPr lang="en-US" sz="1400" dirty="0" smtClean="0"/>
              <a:t>Holland, Dorothy (1998) </a:t>
            </a:r>
            <a:r>
              <a:rPr lang="en-US" sz="1400" i="1" dirty="0" smtClean="0"/>
              <a:t>Identity and Agency in Cultural Worlds </a:t>
            </a:r>
            <a:r>
              <a:rPr lang="en-US" sz="1400" dirty="0" smtClean="0"/>
              <a:t>, Cambridge, MA: Harvard University Press.</a:t>
            </a:r>
          </a:p>
          <a:p>
            <a:pPr marL="0" indent="0">
              <a:lnSpc>
                <a:spcPct val="90000"/>
              </a:lnSpc>
              <a:buNone/>
            </a:pPr>
            <a:r>
              <a:rPr lang="en-US" sz="1400" dirty="0" smtClean="0"/>
              <a:t>Hunsinger</a:t>
            </a:r>
            <a:r>
              <a:rPr lang="en-US" sz="1400" dirty="0"/>
              <a:t>, Jeremy (2005) Broadening Possibilities by Expanding the Theoretical Richness of the Social Construction of Technology. </a:t>
            </a:r>
            <a:r>
              <a:rPr lang="en-US" sz="1400" i="1" dirty="0"/>
              <a:t>Social Epistemology</a:t>
            </a:r>
            <a:r>
              <a:rPr lang="en-US" sz="1400" b="1" dirty="0"/>
              <a:t> </a:t>
            </a:r>
            <a:r>
              <a:rPr lang="en-US" sz="1400" dirty="0"/>
              <a:t>19 (2-3): 255-</a:t>
            </a:r>
            <a:r>
              <a:rPr lang="en-US" sz="1400" dirty="0" smtClean="0"/>
              <a:t>259.</a:t>
            </a:r>
          </a:p>
          <a:p>
            <a:pPr marL="0" indent="0">
              <a:lnSpc>
                <a:spcPct val="90000"/>
              </a:lnSpc>
              <a:buNone/>
            </a:pPr>
            <a:r>
              <a:rPr lang="en-US" sz="1400" dirty="0" smtClean="0"/>
              <a:t>Knowles</a:t>
            </a:r>
            <a:r>
              <a:rPr lang="en-US" sz="1400" dirty="0"/>
              <a:t>, Malcolm S., et al (2005). </a:t>
            </a:r>
            <a:r>
              <a:rPr lang="en-US" sz="1400" i="1" dirty="0"/>
              <a:t>The Adult Learner</a:t>
            </a:r>
            <a:r>
              <a:rPr lang="en-US" sz="1400" dirty="0"/>
              <a:t> (Sixth Edition). Butterworth-Heinemann.</a:t>
            </a:r>
          </a:p>
          <a:p>
            <a:pPr marL="0" indent="0">
              <a:lnSpc>
                <a:spcPct val="90000"/>
              </a:lnSpc>
              <a:buNone/>
            </a:pPr>
            <a:r>
              <a:rPr lang="en-US" sz="1400" dirty="0" smtClean="0"/>
              <a:t>McCall</a:t>
            </a:r>
            <a:r>
              <a:rPr lang="en-US" sz="1400" dirty="0"/>
              <a:t>, Leslie (2005) The Complexity of Intersectionality.  </a:t>
            </a:r>
            <a:r>
              <a:rPr lang="en-US" sz="1400" i="1" dirty="0"/>
              <a:t>Signs</a:t>
            </a:r>
            <a:r>
              <a:rPr lang="en-US" sz="1400" dirty="0"/>
              <a:t> 30 (3); 1771-1800.</a:t>
            </a:r>
          </a:p>
          <a:p>
            <a:pPr marL="0" indent="0">
              <a:lnSpc>
                <a:spcPct val="90000"/>
              </a:lnSpc>
              <a:buNone/>
            </a:pPr>
            <a:r>
              <a:rPr lang="en-US" sz="1400" dirty="0" smtClean="0"/>
              <a:t>Merriam</a:t>
            </a:r>
            <a:r>
              <a:rPr lang="en-US" sz="1400" dirty="0"/>
              <a:t>, Sharan B., et al (2006).  </a:t>
            </a:r>
            <a:r>
              <a:rPr lang="en-US" sz="1400" i="1" dirty="0"/>
              <a:t>Learning in Adulthood</a:t>
            </a:r>
            <a:r>
              <a:rPr lang="en-US" sz="1400" dirty="0"/>
              <a:t> (Third Edition).  Jossey-Bass.</a:t>
            </a:r>
          </a:p>
          <a:p>
            <a:pPr marL="0" indent="0">
              <a:lnSpc>
                <a:spcPct val="90000"/>
              </a:lnSpc>
              <a:buNone/>
            </a:pPr>
            <a:r>
              <a:rPr lang="en-US" sz="1400" dirty="0" smtClean="0"/>
              <a:t>O’Meara, K. (2011) Inside the Panopticon. In J. Smart, et al, eds. </a:t>
            </a:r>
            <a:r>
              <a:rPr lang="en-US" sz="1400" i="1" dirty="0" smtClean="0"/>
              <a:t>Higher Education: Handbook of Theory and Research</a:t>
            </a:r>
            <a:r>
              <a:rPr lang="en-US" sz="1400" dirty="0" smtClean="0"/>
              <a:t>. 161-209. Spring Science + Business Media b. doi:10.1007/978-94-007-072-3-5 </a:t>
            </a:r>
          </a:p>
          <a:p>
            <a:pPr marL="0" indent="0">
              <a:lnSpc>
                <a:spcPct val="90000"/>
              </a:lnSpc>
              <a:buNone/>
            </a:pPr>
            <a:r>
              <a:rPr lang="en-US" sz="1400" dirty="0" smtClean="0"/>
              <a:t>Purcell</a:t>
            </a:r>
            <a:r>
              <a:rPr lang="en-US" sz="1400" dirty="0"/>
              <a:t>-Gates, Victoria (1997) </a:t>
            </a:r>
            <a:r>
              <a:rPr lang="en-US" sz="1400" i="1" dirty="0"/>
              <a:t>Other People's Words: The Cycle of Low Literacy</a:t>
            </a:r>
            <a:r>
              <a:rPr lang="en-US" sz="1400" dirty="0"/>
              <a:t>. Cambridge, MA: Harvard University Press.</a:t>
            </a:r>
          </a:p>
          <a:p>
            <a:pPr marL="0" indent="0">
              <a:lnSpc>
                <a:spcPct val="90000"/>
              </a:lnSpc>
              <a:buNone/>
            </a:pPr>
            <a:r>
              <a:rPr lang="en-US" sz="1400" dirty="0" smtClean="0"/>
              <a:t>Quigley</a:t>
            </a:r>
            <a:r>
              <a:rPr lang="en-US" sz="1400" dirty="0"/>
              <a:t>, B. Allan (1996) </a:t>
            </a:r>
            <a:r>
              <a:rPr lang="en-US" sz="1400" i="1" dirty="0"/>
              <a:t>Rethinking Literacy Education: The Critical Need for Practice-Based Change</a:t>
            </a:r>
            <a:r>
              <a:rPr lang="en-US" sz="1400" dirty="0"/>
              <a:t>.  Jossey Bass. </a:t>
            </a:r>
          </a:p>
          <a:p>
            <a:pPr marL="0" indent="0">
              <a:lnSpc>
                <a:spcPct val="90000"/>
              </a:lnSpc>
              <a:buNone/>
            </a:pPr>
            <a:r>
              <a:rPr lang="en-US" sz="1400" dirty="0" smtClean="0"/>
              <a:t>Quigley</a:t>
            </a:r>
            <a:r>
              <a:rPr lang="en-US" sz="1400" dirty="0"/>
              <a:t>, B. A. (2006) </a:t>
            </a:r>
            <a:r>
              <a:rPr lang="en-US" sz="1400" i="1" dirty="0"/>
              <a:t>Building Professional Pride in Literacy: A Dialogical Guide to Professional Development</a:t>
            </a:r>
            <a:r>
              <a:rPr lang="en-US" sz="1400" dirty="0"/>
              <a:t>. Krieger Publishing </a:t>
            </a:r>
            <a:r>
              <a:rPr lang="en-US" sz="1400" dirty="0" smtClean="0"/>
              <a:t>Company.</a:t>
            </a:r>
            <a:endParaRPr lang="en-US" sz="1400" dirty="0"/>
          </a:p>
          <a:p>
            <a:pPr marL="0" indent="0">
              <a:lnSpc>
                <a:spcPct val="90000"/>
              </a:lnSpc>
              <a:buNone/>
            </a:pPr>
            <a:r>
              <a:rPr lang="en-US" sz="1400" dirty="0" smtClean="0"/>
              <a:t>Smith</a:t>
            </a:r>
            <a:r>
              <a:rPr lang="en-US" sz="1400" dirty="0"/>
              <a:t>, Dorothy E. 1990. </a:t>
            </a:r>
            <a:r>
              <a:rPr lang="en-US" sz="1400" i="1" dirty="0"/>
              <a:t>The Conceptual Practices of Power: A Feminist Sociology of </a:t>
            </a:r>
            <a:r>
              <a:rPr lang="en-US" sz="1400" i="1" dirty="0" smtClean="0"/>
              <a:t>Knowledge</a:t>
            </a:r>
            <a:r>
              <a:rPr lang="en-US" sz="1400" i="1" dirty="0"/>
              <a:t>. </a:t>
            </a:r>
            <a:r>
              <a:rPr lang="en-US" sz="1400" dirty="0"/>
              <a:t>Boston: Northeastern University </a:t>
            </a:r>
            <a:r>
              <a:rPr lang="en-US" sz="1400" dirty="0" smtClean="0"/>
              <a:t>Press.</a:t>
            </a:r>
          </a:p>
          <a:p>
            <a:pPr marL="0" indent="0">
              <a:lnSpc>
                <a:spcPct val="90000"/>
              </a:lnSpc>
              <a:buNone/>
            </a:pPr>
            <a:r>
              <a:rPr lang="en-US" sz="1400" dirty="0" smtClean="0"/>
              <a:t>Spindler, George &amp; Louise Spindler(1992) The Enduring, Situated, and Endangered Self in Fieldwork: A Personal Account. In </a:t>
            </a:r>
            <a:r>
              <a:rPr lang="en-US" sz="1400" i="1" dirty="0" smtClean="0"/>
              <a:t>The Psychoanalytic Study of Society, vol. 17. Essays in Honor of George D. and Louise A. Spindler.</a:t>
            </a:r>
            <a:r>
              <a:rPr lang="en-US" sz="1400" dirty="0" smtClean="0"/>
              <a:t> L. Bryce Boyer and Ruth M. Boyer, eds. 23-28. Hillsdale, NJ: The Analytic Press.</a:t>
            </a:r>
          </a:p>
        </p:txBody>
      </p:sp>
    </p:spTree>
    <p:extLst>
      <p:ext uri="{BB962C8B-B14F-4D97-AF65-F5344CB8AC3E}">
        <p14:creationId xmlns:p14="http://schemas.microsoft.com/office/powerpoint/2010/main" val="328273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1000"/>
          </a:blip>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dirty="0"/>
              <a:t>E</a:t>
            </a:r>
            <a:r>
              <a:rPr lang="en-US" dirty="0" smtClean="0"/>
              <a:t>valuative</a:t>
            </a:r>
            <a:r>
              <a:rPr lang="en-US" dirty="0"/>
              <a:t>, disciplinary structures required by the state (Foucault, 1979; Giddens, 1984) </a:t>
            </a:r>
            <a:r>
              <a:rPr lang="en-US" dirty="0" smtClean="0"/>
              <a:t>modulate </a:t>
            </a:r>
            <a:r>
              <a:rPr lang="en-US" dirty="0"/>
              <a:t>the educators’ </a:t>
            </a:r>
            <a:r>
              <a:rPr lang="en-US" dirty="0" smtClean="0"/>
              <a:t>and learners’ agency</a:t>
            </a:r>
            <a:r>
              <a:rPr lang="en-US" dirty="0"/>
              <a:t>.  </a:t>
            </a:r>
            <a:r>
              <a:rPr lang="en-US" dirty="0" smtClean="0"/>
              <a:t>These </a:t>
            </a:r>
            <a:r>
              <a:rPr lang="en-US" dirty="0"/>
              <a:t>make some aspects of participation in literacy programs visible, they hide others, particularly stripping dimensions of context, subjectivity and intersectionality (McCall, 2005). </a:t>
            </a:r>
          </a:p>
          <a:p>
            <a:endParaRPr lang="en-US" dirty="0"/>
          </a:p>
        </p:txBody>
      </p:sp>
    </p:spTree>
    <p:extLst>
      <p:ext uri="{BB962C8B-B14F-4D97-AF65-F5344CB8AC3E}">
        <p14:creationId xmlns:p14="http://schemas.microsoft.com/office/powerpoint/2010/main" val="227005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22940"/>
            <a:ext cx="8229600" cy="1479177"/>
          </a:xfrm>
        </p:spPr>
        <p:txBody>
          <a:bodyPr>
            <a:normAutofit fontScale="90000"/>
          </a:bodyPr>
          <a:lstStyle/>
          <a:p>
            <a:r>
              <a:rPr lang="en-US" dirty="0" smtClean="0"/>
              <a:t>Gendered human action in relation to larger social structures:</a:t>
            </a:r>
            <a:br>
              <a:rPr lang="en-US" dirty="0" smtClean="0"/>
            </a:br>
            <a:endParaRPr lang="en-US" dirty="0"/>
          </a:p>
        </p:txBody>
      </p:sp>
      <p:sp>
        <p:nvSpPr>
          <p:cNvPr id="3" name="Vertical Text Placeholder 2"/>
          <p:cNvSpPr>
            <a:spLocks noGrp="1"/>
          </p:cNvSpPr>
          <p:nvPr>
            <p:ph idx="1"/>
          </p:nvPr>
        </p:nvSpPr>
        <p:spPr>
          <a:xfrm>
            <a:off x="190500" y="1816100"/>
            <a:ext cx="7124700" cy="4310063"/>
          </a:xfrm>
        </p:spPr>
        <p:txBody>
          <a:bodyPr>
            <a:normAutofit/>
          </a:bodyPr>
          <a:lstStyle/>
          <a:p>
            <a:r>
              <a:rPr lang="en-US" b="1" dirty="0" smtClean="0"/>
              <a:t>Enduring selves </a:t>
            </a:r>
          </a:p>
          <a:p>
            <a:r>
              <a:rPr lang="en-US" b="1" dirty="0"/>
              <a:t>S</a:t>
            </a:r>
            <a:r>
              <a:rPr lang="en-US" b="1" dirty="0" smtClean="0"/>
              <a:t>ituated selves</a:t>
            </a:r>
          </a:p>
          <a:p>
            <a:r>
              <a:rPr lang="en-US" b="1" dirty="0"/>
              <a:t>E</a:t>
            </a:r>
            <a:r>
              <a:rPr lang="en-US" b="1" dirty="0" smtClean="0"/>
              <a:t>ndangered selves </a:t>
            </a:r>
            <a:r>
              <a:rPr lang="en-US" dirty="0" smtClean="0"/>
              <a:t>(G. &amp; S. Spindler)</a:t>
            </a:r>
          </a:p>
          <a:p>
            <a:r>
              <a:rPr lang="en-US" b="1" dirty="0"/>
              <a:t>I</a:t>
            </a:r>
            <a:r>
              <a:rPr lang="en-US" b="1" dirty="0" smtClean="0"/>
              <a:t>magined selves </a:t>
            </a:r>
            <a:r>
              <a:rPr lang="en-US" dirty="0"/>
              <a:t>(D. Holland</a:t>
            </a:r>
            <a:r>
              <a:rPr lang="en-US" dirty="0" smtClean="0"/>
              <a:t>)</a:t>
            </a:r>
            <a:endParaRPr lang="en-US" dirty="0"/>
          </a:p>
        </p:txBody>
      </p:sp>
      <p:pic>
        <p:nvPicPr>
          <p:cNvPr id="4" name="Picture 3" descr="Read K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478" y="3467100"/>
            <a:ext cx="2794395" cy="3725861"/>
          </a:xfrm>
          <a:prstGeom prst="rect">
            <a:avLst/>
          </a:prstGeom>
        </p:spPr>
      </p:pic>
    </p:spTree>
    <p:extLst>
      <p:ext uri="{BB962C8B-B14F-4D97-AF65-F5344CB8AC3E}">
        <p14:creationId xmlns:p14="http://schemas.microsoft.com/office/powerpoint/2010/main" val="130900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Enduring self</a:t>
            </a:r>
            <a:endParaRPr lang="en-US" dirty="0"/>
          </a:p>
        </p:txBody>
      </p:sp>
      <p:sp>
        <p:nvSpPr>
          <p:cNvPr id="3" name="Content Placeholder 2"/>
          <p:cNvSpPr>
            <a:spLocks noGrp="1"/>
          </p:cNvSpPr>
          <p:nvPr>
            <p:ph idx="1"/>
          </p:nvPr>
        </p:nvSpPr>
        <p:spPr/>
        <p:txBody>
          <a:bodyPr/>
          <a:lstStyle/>
          <a:p>
            <a:pPr marL="0" indent="0">
              <a:buNone/>
            </a:pPr>
            <a:r>
              <a:rPr lang="en-US" dirty="0" smtClean="0"/>
              <a:t>Deep self embedded in family, community and place</a:t>
            </a:r>
          </a:p>
          <a:p>
            <a:pPr marL="0" indent="0">
              <a:buNone/>
            </a:pPr>
            <a:endParaRPr lang="en-US" dirty="0" smtClean="0"/>
          </a:p>
          <a:p>
            <a:pPr marL="0" indent="0">
              <a:buNone/>
            </a:pPr>
            <a:r>
              <a:rPr lang="en-US" dirty="0" smtClean="0"/>
              <a:t>Build </a:t>
            </a:r>
            <a:r>
              <a:rPr lang="en-US" dirty="0"/>
              <a:t>upon </a:t>
            </a:r>
            <a:r>
              <a:rPr lang="en-US" i="1" dirty="0" smtClean="0"/>
              <a:t>funds </a:t>
            </a:r>
            <a:r>
              <a:rPr lang="en-US" i="1" dirty="0"/>
              <a:t>of knowledge </a:t>
            </a:r>
            <a:r>
              <a:rPr lang="en-US" dirty="0"/>
              <a:t>that the adult learner brings to the classroom.  </a:t>
            </a:r>
          </a:p>
          <a:p>
            <a:pPr marL="0" indent="0">
              <a:buNone/>
            </a:pPr>
            <a:r>
              <a:rPr lang="en-US" dirty="0" smtClean="0"/>
              <a:t>Curriculum </a:t>
            </a:r>
            <a:r>
              <a:rPr lang="en-US" dirty="0"/>
              <a:t>and instruction that attend to what </a:t>
            </a:r>
            <a:r>
              <a:rPr lang="en-US" dirty="0" smtClean="0"/>
              <a:t> </a:t>
            </a:r>
            <a:r>
              <a:rPr lang="en-US" dirty="0"/>
              <a:t>adults already know and care to know </a:t>
            </a:r>
            <a:r>
              <a:rPr lang="en-US" dirty="0" smtClean="0"/>
              <a:t> in support of engaged </a:t>
            </a:r>
            <a:r>
              <a:rPr lang="en-US" dirty="0"/>
              <a:t>learning.</a:t>
            </a:r>
          </a:p>
          <a:p>
            <a:pPr marL="0" indent="0">
              <a:buNone/>
            </a:pPr>
            <a:endParaRPr lang="en-US" dirty="0"/>
          </a:p>
        </p:txBody>
      </p:sp>
    </p:spTree>
    <p:extLst>
      <p:ext uri="{BB962C8B-B14F-4D97-AF65-F5344CB8AC3E}">
        <p14:creationId xmlns:p14="http://schemas.microsoft.com/office/powerpoint/2010/main" val="3457408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ford ba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979" y="119529"/>
            <a:ext cx="4940549" cy="3705412"/>
          </a:xfrm>
          <a:prstGeom prst="rect">
            <a:avLst/>
          </a:prstGeom>
        </p:spPr>
      </p:pic>
      <p:pic>
        <p:nvPicPr>
          <p:cNvPr id="6" name="Picture 5" descr="mountai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2627633"/>
            <a:ext cx="4870824" cy="4110837"/>
          </a:xfrm>
          <a:prstGeom prst="rect">
            <a:avLst/>
          </a:prstGeom>
        </p:spPr>
      </p:pic>
      <p:sp>
        <p:nvSpPr>
          <p:cNvPr id="7" name="TextBox 6"/>
          <p:cNvSpPr txBox="1"/>
          <p:nvPr/>
        </p:nvSpPr>
        <p:spPr>
          <a:xfrm>
            <a:off x="5588001" y="4437528"/>
            <a:ext cx="3197412" cy="1815882"/>
          </a:xfrm>
          <a:prstGeom prst="rect">
            <a:avLst/>
          </a:prstGeom>
          <a:noFill/>
        </p:spPr>
        <p:txBody>
          <a:bodyPr wrap="square" rtlCol="0">
            <a:spAutoFit/>
          </a:bodyPr>
          <a:lstStyle/>
          <a:p>
            <a:pPr algn="ctr"/>
            <a:r>
              <a:rPr lang="en-US" sz="2800" dirty="0" smtClean="0"/>
              <a:t>Appalachian Mountains</a:t>
            </a:r>
          </a:p>
          <a:p>
            <a:pPr algn="ctr"/>
            <a:r>
              <a:rPr lang="en-US" sz="2800" dirty="0"/>
              <a:t>o</a:t>
            </a:r>
            <a:r>
              <a:rPr lang="en-US" sz="2800" dirty="0" smtClean="0"/>
              <a:t>f</a:t>
            </a:r>
          </a:p>
          <a:p>
            <a:pPr algn="ctr"/>
            <a:r>
              <a:rPr lang="en-US" sz="2800" dirty="0" smtClean="0"/>
              <a:t>Eastern Kentucky</a:t>
            </a:r>
            <a:endParaRPr lang="en-US" sz="2800" dirty="0"/>
          </a:p>
        </p:txBody>
      </p:sp>
      <p:sp>
        <p:nvSpPr>
          <p:cNvPr id="8" name="TextBox 7"/>
          <p:cNvSpPr txBox="1"/>
          <p:nvPr/>
        </p:nvSpPr>
        <p:spPr>
          <a:xfrm>
            <a:off x="1688354" y="1090706"/>
            <a:ext cx="1770180" cy="954107"/>
          </a:xfrm>
          <a:prstGeom prst="rect">
            <a:avLst/>
          </a:prstGeom>
          <a:noFill/>
        </p:spPr>
        <p:txBody>
          <a:bodyPr wrap="square" rtlCol="0">
            <a:spAutoFit/>
          </a:bodyPr>
          <a:lstStyle/>
          <a:p>
            <a:pPr algn="ctr"/>
            <a:r>
              <a:rPr lang="en-US" sz="2800" dirty="0" smtClean="0"/>
              <a:t>Rurality</a:t>
            </a:r>
          </a:p>
          <a:p>
            <a:pPr algn="ctr"/>
            <a:r>
              <a:rPr lang="en-US" sz="2800" dirty="0"/>
              <a:t>a</a:t>
            </a:r>
            <a:r>
              <a:rPr lang="en-US" sz="2800" dirty="0" smtClean="0"/>
              <a:t>s place</a:t>
            </a:r>
            <a:endParaRPr lang="en-US" sz="2800" dirty="0"/>
          </a:p>
        </p:txBody>
      </p:sp>
    </p:spTree>
    <p:extLst>
      <p:ext uri="{BB962C8B-B14F-4D97-AF65-F5344CB8AC3E}">
        <p14:creationId xmlns:p14="http://schemas.microsoft.com/office/powerpoint/2010/main" val="2726904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83200" cy="1143000"/>
          </a:xfrm>
        </p:spPr>
        <p:txBody>
          <a:bodyPr/>
          <a:lstStyle/>
          <a:p>
            <a:r>
              <a:rPr lang="en-US" dirty="0" smtClean="0"/>
              <a:t>Situated self</a:t>
            </a:r>
            <a:endParaRPr lang="en-US" dirty="0"/>
          </a:p>
        </p:txBody>
      </p:sp>
      <p:sp>
        <p:nvSpPr>
          <p:cNvPr id="3" name="Content Placeholder 2"/>
          <p:cNvSpPr>
            <a:spLocks noGrp="1"/>
          </p:cNvSpPr>
          <p:nvPr>
            <p:ph idx="1"/>
          </p:nvPr>
        </p:nvSpPr>
        <p:spPr>
          <a:xfrm>
            <a:off x="457200" y="2374899"/>
            <a:ext cx="8229600" cy="4127501"/>
          </a:xfrm>
        </p:spPr>
        <p:txBody>
          <a:bodyPr>
            <a:normAutofit/>
          </a:bodyPr>
          <a:lstStyle/>
          <a:p>
            <a:pPr marL="0" indent="0">
              <a:buNone/>
            </a:pPr>
            <a:r>
              <a:rPr lang="en-US" dirty="0" smtClean="0"/>
              <a:t>Place and space </a:t>
            </a:r>
          </a:p>
          <a:p>
            <a:pPr marL="0" indent="0">
              <a:buNone/>
            </a:pPr>
            <a:r>
              <a:rPr lang="en-US" dirty="0" smtClean="0"/>
              <a:t>Gender performativity </a:t>
            </a:r>
            <a:endParaRPr lang="en-US" dirty="0"/>
          </a:p>
          <a:p>
            <a:pPr marL="0" indent="0">
              <a:buNone/>
            </a:pPr>
            <a:r>
              <a:rPr lang="en-US" dirty="0" smtClean="0"/>
              <a:t>Intersectionality </a:t>
            </a:r>
          </a:p>
          <a:p>
            <a:pPr marL="0" indent="0">
              <a:buNone/>
            </a:pPr>
            <a:r>
              <a:rPr lang="en-US" dirty="0"/>
              <a:t>L</a:t>
            </a:r>
            <a:r>
              <a:rPr lang="en-US" dirty="0" smtClean="0"/>
              <a:t>earning </a:t>
            </a:r>
            <a:r>
              <a:rPr lang="en-US" dirty="0"/>
              <a:t>contexts sensible to possibilities, </a:t>
            </a:r>
            <a:r>
              <a:rPr lang="en-US" dirty="0" smtClean="0"/>
              <a:t>contingencies, realities </a:t>
            </a:r>
            <a:r>
              <a:rPr lang="en-US" dirty="0"/>
              <a:t>and </a:t>
            </a:r>
            <a:r>
              <a:rPr lang="en-US" dirty="0" smtClean="0"/>
              <a:t>constraints</a:t>
            </a:r>
          </a:p>
          <a:p>
            <a:pPr marL="0" indent="0">
              <a:buNone/>
            </a:pPr>
            <a:r>
              <a:rPr lang="en-US" dirty="0" smtClean="0"/>
              <a:t>Lives on </a:t>
            </a:r>
            <a:r>
              <a:rPr lang="en-US" dirty="0"/>
              <a:t>the economic and social </a:t>
            </a:r>
            <a:r>
              <a:rPr lang="en-US" dirty="0" smtClean="0"/>
              <a:t>margins </a:t>
            </a:r>
            <a:endParaRPr lang="en-US" dirty="0"/>
          </a:p>
          <a:p>
            <a:endParaRPr lang="en-US" dirty="0"/>
          </a:p>
        </p:txBody>
      </p:sp>
      <p:pic>
        <p:nvPicPr>
          <p:cNvPr id="6" name="Picture 5" descr="E KY t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408" y="622300"/>
            <a:ext cx="3724346" cy="2781300"/>
          </a:xfrm>
          <a:prstGeom prst="rect">
            <a:avLst/>
          </a:prstGeom>
        </p:spPr>
      </p:pic>
    </p:spTree>
    <p:extLst>
      <p:ext uri="{BB962C8B-B14F-4D97-AF65-F5344CB8AC3E}">
        <p14:creationId xmlns:p14="http://schemas.microsoft.com/office/powerpoint/2010/main" val="171486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850900"/>
          </a:xfrm>
        </p:spPr>
        <p:txBody>
          <a:bodyPr/>
          <a:lstStyle/>
          <a:p>
            <a:r>
              <a:rPr lang="en-US" dirty="0" smtClean="0"/>
              <a:t>Endangered self</a:t>
            </a:r>
            <a:endParaRPr lang="en-US" dirty="0"/>
          </a:p>
        </p:txBody>
      </p:sp>
      <p:sp>
        <p:nvSpPr>
          <p:cNvPr id="3" name="Content Placeholder 2"/>
          <p:cNvSpPr>
            <a:spLocks noGrp="1"/>
          </p:cNvSpPr>
          <p:nvPr>
            <p:ph idx="1"/>
          </p:nvPr>
        </p:nvSpPr>
        <p:spPr>
          <a:xfrm>
            <a:off x="457200" y="1079500"/>
            <a:ext cx="8229600" cy="5638800"/>
          </a:xfrm>
        </p:spPr>
        <p:txBody>
          <a:bodyPr>
            <a:normAutofit fontScale="92500" lnSpcReduction="20000"/>
          </a:bodyPr>
          <a:lstStyle/>
          <a:p>
            <a:pPr marL="0" indent="0">
              <a:buNone/>
            </a:pPr>
            <a:r>
              <a:rPr lang="en-US" dirty="0" smtClean="0"/>
              <a:t>Dangers of having a low education level</a:t>
            </a:r>
          </a:p>
          <a:p>
            <a:pPr marL="0" indent="0">
              <a:buNone/>
            </a:pPr>
            <a:r>
              <a:rPr lang="en-US" dirty="0" smtClean="0"/>
              <a:t>As </a:t>
            </a:r>
            <a:r>
              <a:rPr lang="en-US" dirty="0"/>
              <a:t>one </a:t>
            </a:r>
            <a:r>
              <a:rPr lang="en-US" dirty="0" smtClean="0"/>
              <a:t>woman said about </a:t>
            </a:r>
            <a:r>
              <a:rPr lang="en-US" dirty="0"/>
              <a:t>participating in a group class: “Then someone knows what I’m doing and what I can’t do.”  </a:t>
            </a:r>
            <a:endParaRPr lang="en-US" dirty="0" smtClean="0"/>
          </a:p>
          <a:p>
            <a:pPr marL="0" indent="0">
              <a:buNone/>
            </a:pPr>
            <a:endParaRPr lang="en-US" dirty="0"/>
          </a:p>
          <a:p>
            <a:pPr marL="0" indent="0">
              <a:buNone/>
            </a:pPr>
            <a:r>
              <a:rPr lang="en-US" dirty="0" smtClean="0"/>
              <a:t>Risks:</a:t>
            </a:r>
          </a:p>
          <a:p>
            <a:r>
              <a:rPr lang="en-US" dirty="0" smtClean="0"/>
              <a:t>Stigma (Goffman):  Exposure </a:t>
            </a:r>
            <a:r>
              <a:rPr lang="en-US" dirty="0"/>
              <a:t>as an adult who can’t </a:t>
            </a:r>
            <a:r>
              <a:rPr lang="en-US" dirty="0" smtClean="0"/>
              <a:t>read; teacher who works with poor adults </a:t>
            </a:r>
          </a:p>
          <a:p>
            <a:r>
              <a:rPr lang="en-US" dirty="0" smtClean="0"/>
              <a:t>threats </a:t>
            </a:r>
            <a:r>
              <a:rPr lang="en-US" dirty="0"/>
              <a:t>of restructured personal </a:t>
            </a:r>
            <a:r>
              <a:rPr lang="en-US" dirty="0" smtClean="0"/>
              <a:t>relationships</a:t>
            </a:r>
          </a:p>
          <a:p>
            <a:r>
              <a:rPr lang="en-US" dirty="0" smtClean="0"/>
              <a:t>cost </a:t>
            </a:r>
            <a:r>
              <a:rPr lang="en-US" dirty="0"/>
              <a:t>in time, labor and transportation to </a:t>
            </a:r>
            <a:r>
              <a:rPr lang="en-US" dirty="0" smtClean="0"/>
              <a:t>participate</a:t>
            </a:r>
          </a:p>
          <a:p>
            <a:r>
              <a:rPr lang="en-US" dirty="0" smtClean="0"/>
              <a:t>Deskilling</a:t>
            </a:r>
          </a:p>
          <a:p>
            <a:r>
              <a:rPr lang="en-US" dirty="0" smtClean="0"/>
              <a:t>Job insecurity</a:t>
            </a:r>
          </a:p>
          <a:p>
            <a:endParaRPr lang="en-US" dirty="0" smtClean="0"/>
          </a:p>
        </p:txBody>
      </p:sp>
    </p:spTree>
    <p:extLst>
      <p:ext uri="{BB962C8B-B14F-4D97-AF65-F5344CB8AC3E}">
        <p14:creationId xmlns:p14="http://schemas.microsoft.com/office/powerpoint/2010/main" val="3457408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9"/>
            <a:ext cx="8229600" cy="1105647"/>
          </a:xfrm>
        </p:spPr>
        <p:txBody>
          <a:bodyPr>
            <a:normAutofit fontScale="90000"/>
          </a:bodyPr>
          <a:lstStyle/>
          <a:p>
            <a:r>
              <a:rPr lang="en-US" dirty="0" smtClean="0"/>
              <a:t>Imagined self:</a:t>
            </a:r>
            <a:br>
              <a:rPr lang="en-US" dirty="0" smtClean="0"/>
            </a:br>
            <a:r>
              <a:rPr lang="en-US" dirty="0" smtClean="0"/>
              <a:t>a literate woman</a:t>
            </a:r>
            <a:endParaRPr lang="en-US" dirty="0"/>
          </a:p>
        </p:txBody>
      </p:sp>
      <p:sp>
        <p:nvSpPr>
          <p:cNvPr id="3" name="Content Placeholder 2"/>
          <p:cNvSpPr>
            <a:spLocks noGrp="1"/>
          </p:cNvSpPr>
          <p:nvPr>
            <p:ph idx="1"/>
          </p:nvPr>
        </p:nvSpPr>
        <p:spPr>
          <a:xfrm>
            <a:off x="457200" y="1600200"/>
            <a:ext cx="8229600" cy="5108388"/>
          </a:xfrm>
        </p:spPr>
        <p:txBody>
          <a:bodyPr>
            <a:normAutofit fontScale="92500" lnSpcReduction="20000"/>
          </a:bodyPr>
          <a:lstStyle/>
          <a:p>
            <a:pPr>
              <a:buFont typeface="Wingdings" charset="2"/>
              <a:buChar char="Ø"/>
            </a:pPr>
            <a:r>
              <a:rPr lang="en-US" dirty="0" smtClean="0"/>
              <a:t>Return to school to earn a high school equivalency diploma or learn a trade</a:t>
            </a:r>
          </a:p>
          <a:p>
            <a:pPr>
              <a:buFont typeface="Wingdings" charset="2"/>
              <a:buChar char="Ø"/>
            </a:pPr>
            <a:r>
              <a:rPr lang="en-US" dirty="0" smtClean="0"/>
              <a:t>Decode </a:t>
            </a:r>
            <a:r>
              <a:rPr lang="en-US" dirty="0"/>
              <a:t>the danger signs in the chicken processing </a:t>
            </a:r>
            <a:r>
              <a:rPr lang="en-US" dirty="0" smtClean="0"/>
              <a:t>plant</a:t>
            </a:r>
          </a:p>
          <a:p>
            <a:pPr>
              <a:buFont typeface="Wingdings" charset="2"/>
              <a:buChar char="Ø"/>
            </a:pPr>
            <a:r>
              <a:rPr lang="en-US" dirty="0"/>
              <a:t>C</a:t>
            </a:r>
            <a:r>
              <a:rPr lang="en-US" dirty="0" smtClean="0"/>
              <a:t>omplete </a:t>
            </a:r>
            <a:r>
              <a:rPr lang="en-US" dirty="0"/>
              <a:t>the job </a:t>
            </a:r>
            <a:r>
              <a:rPr lang="en-US" dirty="0" smtClean="0"/>
              <a:t>application</a:t>
            </a:r>
          </a:p>
          <a:p>
            <a:pPr>
              <a:buFont typeface="Wingdings" charset="2"/>
              <a:buChar char="Ø"/>
            </a:pPr>
            <a:r>
              <a:rPr lang="en-US" dirty="0"/>
              <a:t>N</a:t>
            </a:r>
            <a:r>
              <a:rPr lang="en-US" dirty="0" smtClean="0"/>
              <a:t>avigate </a:t>
            </a:r>
            <a:r>
              <a:rPr lang="en-US" dirty="0"/>
              <a:t>digital </a:t>
            </a:r>
            <a:r>
              <a:rPr lang="en-US" dirty="0" smtClean="0"/>
              <a:t>worlds</a:t>
            </a:r>
          </a:p>
          <a:p>
            <a:pPr>
              <a:buFont typeface="Wingdings" charset="2"/>
              <a:buChar char="Ø"/>
            </a:pPr>
            <a:r>
              <a:rPr lang="en-US" dirty="0" smtClean="0"/>
              <a:t>Earn a driver’s license</a:t>
            </a:r>
          </a:p>
          <a:p>
            <a:pPr>
              <a:buFont typeface="Wingdings" charset="2"/>
              <a:buChar char="Ø"/>
            </a:pPr>
            <a:r>
              <a:rPr lang="en-US" dirty="0" smtClean="0"/>
              <a:t>Assist children with homework and read to grandchildren </a:t>
            </a:r>
          </a:p>
          <a:p>
            <a:pPr>
              <a:buFont typeface="Wingdings" charset="2"/>
              <a:buChar char="Ø"/>
            </a:pPr>
            <a:r>
              <a:rPr lang="en-US" dirty="0" smtClean="0"/>
              <a:t>Read aloud in adult Bible study circles</a:t>
            </a:r>
          </a:p>
          <a:p>
            <a:pPr>
              <a:buFont typeface="Wingdings" charset="2"/>
              <a:buChar char="Ø"/>
            </a:pPr>
            <a:r>
              <a:rPr lang="en-US" dirty="0" smtClean="0"/>
              <a:t>Mission to save</a:t>
            </a:r>
          </a:p>
          <a:p>
            <a:pPr>
              <a:buFont typeface="Wingdings" charset="2"/>
              <a:buChar char="Ø"/>
            </a:pPr>
            <a:endParaRPr lang="en-US" dirty="0"/>
          </a:p>
          <a:p>
            <a:pPr>
              <a:buFont typeface="Wingdings" charset="2"/>
              <a:buChar char="Ø"/>
            </a:pPr>
            <a:endParaRPr lang="en-US" dirty="0"/>
          </a:p>
        </p:txBody>
      </p:sp>
    </p:spTree>
    <p:extLst>
      <p:ext uri="{BB962C8B-B14F-4D97-AF65-F5344CB8AC3E}">
        <p14:creationId xmlns:p14="http://schemas.microsoft.com/office/powerpoint/2010/main" val="3457408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4700"/>
            <a:ext cx="8229600" cy="4673600"/>
          </a:xfrm>
        </p:spPr>
        <p:txBody>
          <a:bodyPr>
            <a:normAutofit/>
          </a:bodyPr>
          <a:lstStyle/>
          <a:p>
            <a:pPr marL="0" indent="0">
              <a:buNone/>
            </a:pPr>
            <a:r>
              <a:rPr lang="en-US" dirty="0"/>
              <a:t>“Loretta had a paranoia of computers at the beginning.  We would say, ‘Will you be willing to sit for 30 minutes and work the software?  And at first, at 29 minutes she was ready to get off.  She was ready.  But then it was like suddenly 45 minutes, and then it was an hour, and then it was, ‘Oh my goodness, I sat there an hour and 15 minutes. And I look forward to this. I love it. I can’t believe I’m on a computer.”</a:t>
            </a:r>
          </a:p>
          <a:p>
            <a:endParaRPr lang="en-US" dirty="0"/>
          </a:p>
        </p:txBody>
      </p:sp>
    </p:spTree>
    <p:extLst>
      <p:ext uri="{BB962C8B-B14F-4D97-AF65-F5344CB8AC3E}">
        <p14:creationId xmlns:p14="http://schemas.microsoft.com/office/powerpoint/2010/main" val="3457408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5526</TotalTime>
  <Words>669</Words>
  <Application>Microsoft Office PowerPoint</Application>
  <PresentationFormat>On-screen Show (4:3)</PresentationFormat>
  <Paragraphs>81</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Adult educators construct themselves and their learners  </vt:lpstr>
      <vt:lpstr>PowerPoint Presentation</vt:lpstr>
      <vt:lpstr>Gendered human action in relation to larger social structures: </vt:lpstr>
      <vt:lpstr>Enduring self</vt:lpstr>
      <vt:lpstr>PowerPoint Presentation</vt:lpstr>
      <vt:lpstr>Situated self</vt:lpstr>
      <vt:lpstr>Endangered self</vt:lpstr>
      <vt:lpstr>Imagined self: a literate woman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Gendered Narratives of Adult Basic Education in the U.S.</dc:title>
  <dc:creator>bethg</dc:creator>
  <cp:lastModifiedBy>Nugraha Fajar</cp:lastModifiedBy>
  <cp:revision>46</cp:revision>
  <dcterms:created xsi:type="dcterms:W3CDTF">2015-10-06T00:27:48Z</dcterms:created>
  <dcterms:modified xsi:type="dcterms:W3CDTF">2015-10-16T09:10:27Z</dcterms:modified>
</cp:coreProperties>
</file>