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80" r:id="rId2"/>
  </p:sldMasterIdLst>
  <p:notesMasterIdLst>
    <p:notesMasterId r:id="rId26"/>
  </p:notesMasterIdLst>
  <p:handoutMasterIdLst>
    <p:handoutMasterId r:id="rId27"/>
  </p:handoutMasterIdLst>
  <p:sldIdLst>
    <p:sldId id="575" r:id="rId3"/>
    <p:sldId id="634" r:id="rId4"/>
    <p:sldId id="612" r:id="rId5"/>
    <p:sldId id="609" r:id="rId6"/>
    <p:sldId id="615" r:id="rId7"/>
    <p:sldId id="630" r:id="rId8"/>
    <p:sldId id="611" r:id="rId9"/>
    <p:sldId id="586" r:id="rId10"/>
    <p:sldId id="618" r:id="rId11"/>
    <p:sldId id="588" r:id="rId12"/>
    <p:sldId id="619" r:id="rId13"/>
    <p:sldId id="620" r:id="rId14"/>
    <p:sldId id="621" r:id="rId15"/>
    <p:sldId id="628" r:id="rId16"/>
    <p:sldId id="623" r:id="rId17"/>
    <p:sldId id="624" r:id="rId18"/>
    <p:sldId id="625" r:id="rId19"/>
    <p:sldId id="626" r:id="rId20"/>
    <p:sldId id="627" r:id="rId21"/>
    <p:sldId id="631" r:id="rId22"/>
    <p:sldId id="632" r:id="rId23"/>
    <p:sldId id="633" r:id="rId24"/>
    <p:sldId id="423" r:id="rId25"/>
  </p:sldIdLst>
  <p:sldSz cx="9144000" cy="6858000" type="screen4x3"/>
  <p:notesSz cx="6858000" cy="9313863"/>
  <p:defaultTextStyle>
    <a:defPPr>
      <a:defRPr lang="en-US"/>
    </a:defPPr>
    <a:lvl1pPr algn="l" rtl="0" fontAlgn="base">
      <a:spcBef>
        <a:spcPct val="0"/>
      </a:spcBef>
      <a:spcAft>
        <a:spcPct val="0"/>
      </a:spcAft>
      <a:defRPr sz="4000" b="1" kern="1200">
        <a:solidFill>
          <a:srgbClr val="000099"/>
        </a:solidFill>
        <a:latin typeface="Times New Roman" pitchFamily="18" charset="0"/>
        <a:ea typeface="+mn-ea"/>
        <a:cs typeface="Arial" pitchFamily="34" charset="0"/>
      </a:defRPr>
    </a:lvl1pPr>
    <a:lvl2pPr marL="457200" algn="l" rtl="0" fontAlgn="base">
      <a:spcBef>
        <a:spcPct val="0"/>
      </a:spcBef>
      <a:spcAft>
        <a:spcPct val="0"/>
      </a:spcAft>
      <a:defRPr sz="4000" b="1" kern="1200">
        <a:solidFill>
          <a:srgbClr val="000099"/>
        </a:solidFill>
        <a:latin typeface="Times New Roman" pitchFamily="18" charset="0"/>
        <a:ea typeface="+mn-ea"/>
        <a:cs typeface="Arial" pitchFamily="34" charset="0"/>
      </a:defRPr>
    </a:lvl2pPr>
    <a:lvl3pPr marL="914400" algn="l" rtl="0" fontAlgn="base">
      <a:spcBef>
        <a:spcPct val="0"/>
      </a:spcBef>
      <a:spcAft>
        <a:spcPct val="0"/>
      </a:spcAft>
      <a:defRPr sz="4000" b="1" kern="1200">
        <a:solidFill>
          <a:srgbClr val="000099"/>
        </a:solidFill>
        <a:latin typeface="Times New Roman" pitchFamily="18" charset="0"/>
        <a:ea typeface="+mn-ea"/>
        <a:cs typeface="Arial" pitchFamily="34" charset="0"/>
      </a:defRPr>
    </a:lvl3pPr>
    <a:lvl4pPr marL="1371600" algn="l" rtl="0" fontAlgn="base">
      <a:spcBef>
        <a:spcPct val="0"/>
      </a:spcBef>
      <a:spcAft>
        <a:spcPct val="0"/>
      </a:spcAft>
      <a:defRPr sz="4000" b="1" kern="1200">
        <a:solidFill>
          <a:srgbClr val="000099"/>
        </a:solidFill>
        <a:latin typeface="Times New Roman" pitchFamily="18" charset="0"/>
        <a:ea typeface="+mn-ea"/>
        <a:cs typeface="Arial" pitchFamily="34" charset="0"/>
      </a:defRPr>
    </a:lvl4pPr>
    <a:lvl5pPr marL="1828800" algn="l" rtl="0" fontAlgn="base">
      <a:spcBef>
        <a:spcPct val="0"/>
      </a:spcBef>
      <a:spcAft>
        <a:spcPct val="0"/>
      </a:spcAft>
      <a:defRPr sz="4000" b="1" kern="1200">
        <a:solidFill>
          <a:srgbClr val="000099"/>
        </a:solidFill>
        <a:latin typeface="Times New Roman" pitchFamily="18" charset="0"/>
        <a:ea typeface="+mn-ea"/>
        <a:cs typeface="Arial" pitchFamily="34" charset="0"/>
      </a:defRPr>
    </a:lvl5pPr>
    <a:lvl6pPr marL="2286000" algn="l" defTabSz="914400" rtl="0" eaLnBrk="1" latinLnBrk="0" hangingPunct="1">
      <a:defRPr sz="4000" b="1" kern="1200">
        <a:solidFill>
          <a:srgbClr val="000099"/>
        </a:solidFill>
        <a:latin typeface="Times New Roman" pitchFamily="18" charset="0"/>
        <a:ea typeface="+mn-ea"/>
        <a:cs typeface="Arial" pitchFamily="34" charset="0"/>
      </a:defRPr>
    </a:lvl6pPr>
    <a:lvl7pPr marL="2743200" algn="l" defTabSz="914400" rtl="0" eaLnBrk="1" latinLnBrk="0" hangingPunct="1">
      <a:defRPr sz="4000" b="1" kern="1200">
        <a:solidFill>
          <a:srgbClr val="000099"/>
        </a:solidFill>
        <a:latin typeface="Times New Roman" pitchFamily="18" charset="0"/>
        <a:ea typeface="+mn-ea"/>
        <a:cs typeface="Arial" pitchFamily="34" charset="0"/>
      </a:defRPr>
    </a:lvl7pPr>
    <a:lvl8pPr marL="3200400" algn="l" defTabSz="914400" rtl="0" eaLnBrk="1" latinLnBrk="0" hangingPunct="1">
      <a:defRPr sz="4000" b="1" kern="1200">
        <a:solidFill>
          <a:srgbClr val="000099"/>
        </a:solidFill>
        <a:latin typeface="Times New Roman" pitchFamily="18" charset="0"/>
        <a:ea typeface="+mn-ea"/>
        <a:cs typeface="Arial" pitchFamily="34" charset="0"/>
      </a:defRPr>
    </a:lvl8pPr>
    <a:lvl9pPr marL="3657600" algn="l" defTabSz="914400" rtl="0" eaLnBrk="1" latinLnBrk="0" hangingPunct="1">
      <a:defRPr sz="4000" b="1" kern="1200">
        <a:solidFill>
          <a:srgbClr val="000099"/>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996633"/>
    <a:srgbClr val="0000CC"/>
    <a:srgbClr val="FFFF00"/>
    <a:srgbClr val="99FF99"/>
    <a:srgbClr val="CCECFF"/>
    <a:srgbClr val="FF99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p:cViewPr>
        <p:scale>
          <a:sx n="80" d="100"/>
          <a:sy n="80" d="100"/>
        </p:scale>
        <p:origin x="-1512" y="-1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US"/>
          </a:p>
        </p:txBody>
      </p:sp>
      <p:sp>
        <p:nvSpPr>
          <p:cNvPr id="9011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US"/>
          </a:p>
        </p:txBody>
      </p:sp>
      <p:sp>
        <p:nvSpPr>
          <p:cNvPr id="90116" name="Rectangle 4"/>
          <p:cNvSpPr>
            <a:spLocks noGrp="1" noChangeArrowheads="1"/>
          </p:cNvSpPr>
          <p:nvPr>
            <p:ph type="ftr" sz="quarter" idx="2"/>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US"/>
          </a:p>
        </p:txBody>
      </p:sp>
      <p:sp>
        <p:nvSpPr>
          <p:cNvPr id="90117" name="Rectangle 5"/>
          <p:cNvSpPr>
            <a:spLocks noGrp="1" noChangeArrowheads="1"/>
          </p:cNvSpPr>
          <p:nvPr>
            <p:ph type="sldNum" sz="quarter" idx="3"/>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1F4A434F-C267-4046-B75D-6B404DE365B4}" type="slidenum">
              <a:rPr lang="en-US"/>
              <a:pPr>
                <a:defRPr/>
              </a:pPr>
              <a:t>‹#›</a:t>
            </a:fld>
            <a:endParaRPr lang="en-US"/>
          </a:p>
        </p:txBody>
      </p:sp>
    </p:spTree>
    <p:extLst>
      <p:ext uri="{BB962C8B-B14F-4D97-AF65-F5344CB8AC3E}">
        <p14:creationId xmlns:p14="http://schemas.microsoft.com/office/powerpoint/2010/main" val="3690507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cs typeface="+mn-cs"/>
              </a:defRPr>
            </a:lvl1pPr>
          </a:lstStyle>
          <a:p>
            <a:pPr>
              <a:defRPr/>
            </a:pPr>
            <a:endParaRPr lang="id-ID"/>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cs typeface="+mn-cs"/>
              </a:defRPr>
            </a:lvl1pPr>
          </a:lstStyle>
          <a:p>
            <a:pPr>
              <a:defRPr/>
            </a:pPr>
            <a:fld id="{91506E82-2983-46BA-8EB8-E171EFFC1011}" type="datetimeFigureOut">
              <a:rPr lang="id-ID"/>
              <a:pPr>
                <a:defRPr/>
              </a:pPr>
              <a:t>09/10/2015</a:t>
            </a:fld>
            <a:endParaRPr lang="id-ID"/>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a:defRPr sz="1200">
                <a:cs typeface="+mn-cs"/>
              </a:defRPr>
            </a:lvl1pPr>
          </a:lstStyle>
          <a:p>
            <a:pPr>
              <a:defRPr/>
            </a:pPr>
            <a:endParaRPr lang="id-ID"/>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a:defRPr sz="1200">
                <a:cs typeface="+mn-cs"/>
              </a:defRPr>
            </a:lvl1pPr>
          </a:lstStyle>
          <a:p>
            <a:pPr>
              <a:defRPr/>
            </a:pPr>
            <a:fld id="{0F05BA86-B40D-4151-8D23-B63887081700}" type="slidenum">
              <a:rPr lang="id-ID"/>
              <a:pPr>
                <a:defRPr/>
              </a:pPr>
              <a:t>‹#›</a:t>
            </a:fld>
            <a:endParaRPr lang="id-ID"/>
          </a:p>
        </p:txBody>
      </p:sp>
    </p:spTree>
    <p:extLst>
      <p:ext uri="{BB962C8B-B14F-4D97-AF65-F5344CB8AC3E}">
        <p14:creationId xmlns:p14="http://schemas.microsoft.com/office/powerpoint/2010/main" val="2151805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id-ID">
              <a:cs typeface="+mn-cs"/>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id-ID">
              <a:cs typeface="+mn-cs"/>
            </a:endParaRPr>
          </a:p>
        </p:txBody>
      </p:sp>
      <p:sp>
        <p:nvSpPr>
          <p:cNvPr id="133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133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66AD0F33-9CD4-4B50-A2E0-2CFAD079FBA0}"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7096FF8-41DE-4C80-9E5E-252D41355884}"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1CBCA249-7C00-4A23-913C-99C95DC6E987}"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id-ID">
              <a:cs typeface="+mn-cs"/>
            </a:endParaRPr>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7"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8"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9"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0"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1"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2"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13"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4"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5"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16"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17"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18"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9"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20"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21"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22"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23"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24"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25"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26"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27"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28"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29"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30"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31"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32"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33"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34"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35"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36"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id-ID">
              <a:cs typeface="+mn-cs"/>
            </a:endParaRPr>
          </a:p>
        </p:txBody>
      </p:sp>
      <p:sp>
        <p:nvSpPr>
          <p:cNvPr id="559107"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55910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5375F8E2-D305-4A01-8D05-51B03ACF030E}"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53E90D5-849D-4CC3-B1A8-EDDADECBF370}"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0D773AC9-43BB-46AA-8796-AB23B252105D}"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68459077-9C07-4EBE-AAD8-8A75A6DD979C}"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DB5F603B-44C0-41A7-B61E-B7E5226F0092}"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437B9B93-8E9E-499B-91BB-212E80440A2B}"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D23CA84C-CCB4-43C1-9FD3-251A48679A0B}"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38E19F69-0901-4548-8222-7018D7AE78E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956409D-4D3A-4E25-996D-49EACD4967C0}"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273DB47-2E94-4B3C-A6C3-00867D392D26}"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E3ACF88-54F0-430C-9601-81608B85C03F}"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59B09338-BA6E-4E96-ADB0-4047D016D27E}"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CA4E8FA0-5C46-4225-985C-A80EA745127E}"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FA250D17-1D1C-4A5A-A384-E7CE5D010CD9}"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019994BB-DE4E-45D2-9DC4-BCCC1EC6FCFD}"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C2AF01BF-C5C0-486C-8BCC-FE7E8E8FB71D}"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BCD16D1D-42F3-4BD2-AE57-F16319930302}"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50EA6565-1A6B-4D89-9E7D-47055BBCC005}"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98695EEC-CF4D-4A26-BD1F-8718DA4C6683}"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13209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id-ID">
              <a:cs typeface="+mn-cs"/>
            </a:endParaRPr>
          </a:p>
        </p:txBody>
      </p:sp>
      <p:sp>
        <p:nvSpPr>
          <p:cNvPr id="1027"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210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chemeClr val="tx1"/>
                </a:solidFill>
                <a:latin typeface="+mn-lt"/>
                <a:cs typeface="+mn-cs"/>
              </a:defRPr>
            </a:lvl1pPr>
          </a:lstStyle>
          <a:p>
            <a:pPr>
              <a:defRPr/>
            </a:pPr>
            <a:endParaRPr lang="en-US" altLang="en-US"/>
          </a:p>
        </p:txBody>
      </p:sp>
      <p:sp>
        <p:nvSpPr>
          <p:cNvPr id="13210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chemeClr val="tx1"/>
                </a:solidFill>
                <a:latin typeface="+mn-lt"/>
                <a:cs typeface="+mn-cs"/>
              </a:defRPr>
            </a:lvl1pPr>
          </a:lstStyle>
          <a:p>
            <a:pPr>
              <a:defRPr/>
            </a:pPr>
            <a:endParaRPr lang="en-US" altLang="en-US"/>
          </a:p>
        </p:txBody>
      </p:sp>
      <p:sp>
        <p:nvSpPr>
          <p:cNvPr id="13210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tx1"/>
                </a:solidFill>
                <a:latin typeface="+mn-lt"/>
                <a:cs typeface="+mn-cs"/>
              </a:defRPr>
            </a:lvl1pPr>
          </a:lstStyle>
          <a:p>
            <a:pPr>
              <a:defRPr/>
            </a:pPr>
            <a:fld id="{C9B89CEE-F58D-4940-842A-24C6D04AC213}"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32105"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32106"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32107" name="Oval 11"/>
            <p:cNvSpPr>
              <a:spLocks noChangeArrowheads="1"/>
            </p:cNvSpPr>
            <p:nvPr/>
          </p:nvSpPr>
          <p:spPr bwMode="auto">
            <a:xfrm>
              <a:off x="5360" y="960"/>
              <a:ext cx="77" cy="80"/>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32108"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32109"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32110" name="Oval 14"/>
            <p:cNvSpPr>
              <a:spLocks noChangeArrowheads="1"/>
            </p:cNvSpPr>
            <p:nvPr/>
          </p:nvSpPr>
          <p:spPr bwMode="auto">
            <a:xfrm>
              <a:off x="5360" y="1072"/>
              <a:ext cx="77" cy="7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32111" name="Oval 15"/>
            <p:cNvSpPr>
              <a:spLocks noChangeArrowheads="1"/>
            </p:cNvSpPr>
            <p:nvPr/>
          </p:nvSpPr>
          <p:spPr bwMode="auto">
            <a:xfrm>
              <a:off x="5472" y="1072"/>
              <a:ext cx="77" cy="77"/>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132112" name="Oval 16"/>
            <p:cNvSpPr>
              <a:spLocks noChangeArrowheads="1"/>
            </p:cNvSpPr>
            <p:nvPr/>
          </p:nvSpPr>
          <p:spPr bwMode="auto">
            <a:xfrm>
              <a:off x="5136" y="1184"/>
              <a:ext cx="80" cy="7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32113" name="Oval 17"/>
            <p:cNvSpPr>
              <a:spLocks noChangeArrowheads="1"/>
            </p:cNvSpPr>
            <p:nvPr/>
          </p:nvSpPr>
          <p:spPr bwMode="auto">
            <a:xfrm>
              <a:off x="5248" y="1184"/>
              <a:ext cx="79" cy="7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32114" name="Oval 18"/>
            <p:cNvSpPr>
              <a:spLocks noChangeArrowheads="1"/>
            </p:cNvSpPr>
            <p:nvPr/>
          </p:nvSpPr>
          <p:spPr bwMode="auto">
            <a:xfrm>
              <a:off x="5360" y="1184"/>
              <a:ext cx="77" cy="77"/>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132115" name="Oval 19"/>
            <p:cNvSpPr>
              <a:spLocks noChangeArrowheads="1"/>
            </p:cNvSpPr>
            <p:nvPr/>
          </p:nvSpPr>
          <p:spPr bwMode="auto">
            <a:xfrm>
              <a:off x="5472" y="1184"/>
              <a:ext cx="77" cy="77"/>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132116" name="Oval 20"/>
            <p:cNvSpPr>
              <a:spLocks noChangeArrowheads="1"/>
            </p:cNvSpPr>
            <p:nvPr/>
          </p:nvSpPr>
          <p:spPr bwMode="auto">
            <a:xfrm>
              <a:off x="5584" y="1184"/>
              <a:ext cx="80" cy="7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132117"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132118"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132119" name="Oval 23"/>
            <p:cNvSpPr>
              <a:spLocks noChangeArrowheads="1"/>
            </p:cNvSpPr>
            <p:nvPr/>
          </p:nvSpPr>
          <p:spPr bwMode="auto">
            <a:xfrm>
              <a:off x="5360" y="1296"/>
              <a:ext cx="77" cy="80"/>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132120" name="Oval 24"/>
            <p:cNvSpPr>
              <a:spLocks noChangeArrowheads="1"/>
            </p:cNvSpPr>
            <p:nvPr/>
          </p:nvSpPr>
          <p:spPr bwMode="auto">
            <a:xfrm>
              <a:off x="5472" y="1296"/>
              <a:ext cx="77" cy="80"/>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132121"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132122"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132123" name="Oval 27"/>
            <p:cNvSpPr>
              <a:spLocks noChangeArrowheads="1"/>
            </p:cNvSpPr>
            <p:nvPr/>
          </p:nvSpPr>
          <p:spPr bwMode="auto">
            <a:xfrm>
              <a:off x="5360" y="1408"/>
              <a:ext cx="77" cy="80"/>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132124" name="Oval 28"/>
            <p:cNvSpPr>
              <a:spLocks noChangeArrowheads="1"/>
            </p:cNvSpPr>
            <p:nvPr/>
          </p:nvSpPr>
          <p:spPr bwMode="auto">
            <a:xfrm>
              <a:off x="5472" y="1408"/>
              <a:ext cx="77" cy="80"/>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132125"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132126"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132127"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132128" name="Oval 32"/>
            <p:cNvSpPr>
              <a:spLocks noChangeArrowheads="1"/>
            </p:cNvSpPr>
            <p:nvPr/>
          </p:nvSpPr>
          <p:spPr bwMode="auto">
            <a:xfrm>
              <a:off x="5360" y="1520"/>
              <a:ext cx="77" cy="79"/>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132129" name="Oval 33"/>
            <p:cNvSpPr>
              <a:spLocks noChangeArrowheads="1"/>
            </p:cNvSpPr>
            <p:nvPr/>
          </p:nvSpPr>
          <p:spPr bwMode="auto">
            <a:xfrm>
              <a:off x="5472" y="1520"/>
              <a:ext cx="77" cy="79"/>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132130" name="Oval 34"/>
            <p:cNvSpPr>
              <a:spLocks noChangeArrowheads="1"/>
            </p:cNvSpPr>
            <p:nvPr/>
          </p:nvSpPr>
          <p:spPr bwMode="auto">
            <a:xfrm>
              <a:off x="5136" y="1632"/>
              <a:ext cx="80" cy="7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132131" name="Oval 35"/>
            <p:cNvSpPr>
              <a:spLocks noChangeArrowheads="1"/>
            </p:cNvSpPr>
            <p:nvPr/>
          </p:nvSpPr>
          <p:spPr bwMode="auto">
            <a:xfrm>
              <a:off x="5248" y="1632"/>
              <a:ext cx="79" cy="7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132132" name="Oval 36"/>
            <p:cNvSpPr>
              <a:spLocks noChangeArrowheads="1"/>
            </p:cNvSpPr>
            <p:nvPr/>
          </p:nvSpPr>
          <p:spPr bwMode="auto">
            <a:xfrm>
              <a:off x="5360" y="1632"/>
              <a:ext cx="77" cy="77"/>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132133" name="Oval 37"/>
            <p:cNvSpPr>
              <a:spLocks noChangeArrowheads="1"/>
            </p:cNvSpPr>
            <p:nvPr/>
          </p:nvSpPr>
          <p:spPr bwMode="auto">
            <a:xfrm>
              <a:off x="5472" y="1632"/>
              <a:ext cx="77" cy="77"/>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132134"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132135" name="Oval 39"/>
            <p:cNvSpPr>
              <a:spLocks noChangeArrowheads="1"/>
            </p:cNvSpPr>
            <p:nvPr/>
          </p:nvSpPr>
          <p:spPr bwMode="auto">
            <a:xfrm>
              <a:off x="5472" y="1744"/>
              <a:ext cx="77" cy="80"/>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grpSp>
    </p:spTree>
  </p:cSld>
  <p:clrMap bg1="lt1" tx1="dk1" bg2="lt2" tx2="dk2" accent1="accent1" accent2="accent2" accent3="accent3" accent4="accent4" accent5="accent5" accent6="accent6" hlink="hlink" folHlink="folHlink"/>
  <p:sldLayoutIdLst>
    <p:sldLayoutId id="2147483772"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8082"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pPr>
              <a:defRPr/>
            </a:pPr>
            <a:endParaRPr lang="id-ID">
              <a:cs typeface="+mn-cs"/>
            </a:endParaRPr>
          </a:p>
        </p:txBody>
      </p:sp>
      <p:sp>
        <p:nvSpPr>
          <p:cNvPr id="205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58085"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solidFill>
                  <a:schemeClr val="tx1"/>
                </a:solidFill>
                <a:latin typeface="+mn-lt"/>
                <a:cs typeface="+mn-cs"/>
              </a:defRPr>
            </a:lvl1pPr>
          </a:lstStyle>
          <a:p>
            <a:pPr>
              <a:defRPr/>
            </a:pPr>
            <a:endParaRPr lang="en-US" altLang="en-US"/>
          </a:p>
        </p:txBody>
      </p:sp>
      <p:sp>
        <p:nvSpPr>
          <p:cNvPr id="558086"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chemeClr val="tx1"/>
                </a:solidFill>
                <a:latin typeface="+mn-lt"/>
                <a:cs typeface="+mn-cs"/>
              </a:defRPr>
            </a:lvl1pPr>
          </a:lstStyle>
          <a:p>
            <a:pPr>
              <a:defRPr/>
            </a:pPr>
            <a:endParaRPr lang="en-US" altLang="en-US"/>
          </a:p>
        </p:txBody>
      </p:sp>
      <p:sp>
        <p:nvSpPr>
          <p:cNvPr id="558087"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tx1"/>
                </a:solidFill>
                <a:latin typeface="+mn-lt"/>
                <a:cs typeface="+mn-cs"/>
              </a:defRPr>
            </a:lvl1pPr>
          </a:lstStyle>
          <a:p>
            <a:pPr>
              <a:defRPr/>
            </a:pPr>
            <a:fld id="{B620EE3B-A4E4-45C2-9175-203DCA819C6E}" type="slidenum">
              <a:rPr lang="en-US" altLang="en-US"/>
              <a:pPr>
                <a:defRPr/>
              </a:pPr>
              <a:t>‹#›</a:t>
            </a:fld>
            <a:endParaRPr lang="en-US" altLang="en-US"/>
          </a:p>
        </p:txBody>
      </p:sp>
      <p:grpSp>
        <p:nvGrpSpPr>
          <p:cNvPr id="2056" name="Group 8"/>
          <p:cNvGrpSpPr>
            <a:grpSpLocks/>
          </p:cNvGrpSpPr>
          <p:nvPr/>
        </p:nvGrpSpPr>
        <p:grpSpPr bwMode="auto">
          <a:xfrm>
            <a:off x="8153400" y="152400"/>
            <a:ext cx="792163" cy="1295400"/>
            <a:chOff x="5136" y="960"/>
            <a:chExt cx="528" cy="864"/>
          </a:xfrm>
        </p:grpSpPr>
        <p:sp>
          <p:nvSpPr>
            <p:cNvPr id="558089"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558090" name="Oval 10"/>
            <p:cNvSpPr>
              <a:spLocks noChangeArrowheads="1"/>
            </p:cNvSpPr>
            <p:nvPr/>
          </p:nvSpPr>
          <p:spPr bwMode="auto">
            <a:xfrm>
              <a:off x="5248" y="960"/>
              <a:ext cx="79" cy="80"/>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558091" name="Oval 11"/>
            <p:cNvSpPr>
              <a:spLocks noChangeArrowheads="1"/>
            </p:cNvSpPr>
            <p:nvPr/>
          </p:nvSpPr>
          <p:spPr bwMode="auto">
            <a:xfrm>
              <a:off x="5360" y="960"/>
              <a:ext cx="77" cy="80"/>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558092" name="Oval 12"/>
            <p:cNvSpPr>
              <a:spLocks noChangeArrowheads="1"/>
            </p:cNvSpPr>
            <p:nvPr/>
          </p:nvSpPr>
          <p:spPr bwMode="auto">
            <a:xfrm>
              <a:off x="5136" y="1072"/>
              <a:ext cx="80" cy="7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558093" name="Oval 13"/>
            <p:cNvSpPr>
              <a:spLocks noChangeArrowheads="1"/>
            </p:cNvSpPr>
            <p:nvPr/>
          </p:nvSpPr>
          <p:spPr bwMode="auto">
            <a:xfrm>
              <a:off x="5248" y="1072"/>
              <a:ext cx="79" cy="7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558094" name="Oval 14"/>
            <p:cNvSpPr>
              <a:spLocks noChangeArrowheads="1"/>
            </p:cNvSpPr>
            <p:nvPr/>
          </p:nvSpPr>
          <p:spPr bwMode="auto">
            <a:xfrm>
              <a:off x="5360" y="1072"/>
              <a:ext cx="77" cy="7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558095" name="Oval 15"/>
            <p:cNvSpPr>
              <a:spLocks noChangeArrowheads="1"/>
            </p:cNvSpPr>
            <p:nvPr/>
          </p:nvSpPr>
          <p:spPr bwMode="auto">
            <a:xfrm>
              <a:off x="5472" y="1072"/>
              <a:ext cx="77" cy="77"/>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558096" name="Oval 16"/>
            <p:cNvSpPr>
              <a:spLocks noChangeArrowheads="1"/>
            </p:cNvSpPr>
            <p:nvPr/>
          </p:nvSpPr>
          <p:spPr bwMode="auto">
            <a:xfrm>
              <a:off x="5136" y="1184"/>
              <a:ext cx="80" cy="7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558097" name="Oval 17"/>
            <p:cNvSpPr>
              <a:spLocks noChangeArrowheads="1"/>
            </p:cNvSpPr>
            <p:nvPr/>
          </p:nvSpPr>
          <p:spPr bwMode="auto">
            <a:xfrm>
              <a:off x="5248" y="1184"/>
              <a:ext cx="79" cy="77"/>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558098" name="Oval 18"/>
            <p:cNvSpPr>
              <a:spLocks noChangeArrowheads="1"/>
            </p:cNvSpPr>
            <p:nvPr/>
          </p:nvSpPr>
          <p:spPr bwMode="auto">
            <a:xfrm>
              <a:off x="5360" y="1184"/>
              <a:ext cx="77" cy="77"/>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558099" name="Oval 19"/>
            <p:cNvSpPr>
              <a:spLocks noChangeArrowheads="1"/>
            </p:cNvSpPr>
            <p:nvPr/>
          </p:nvSpPr>
          <p:spPr bwMode="auto">
            <a:xfrm>
              <a:off x="5472" y="1184"/>
              <a:ext cx="77" cy="77"/>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558100" name="Oval 20"/>
            <p:cNvSpPr>
              <a:spLocks noChangeArrowheads="1"/>
            </p:cNvSpPr>
            <p:nvPr/>
          </p:nvSpPr>
          <p:spPr bwMode="auto">
            <a:xfrm>
              <a:off x="5584" y="1184"/>
              <a:ext cx="80" cy="7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558101"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pPr>
                <a:defRPr/>
              </a:pPr>
              <a:endParaRPr lang="id-ID">
                <a:cs typeface="+mn-cs"/>
              </a:endParaRPr>
            </a:p>
          </p:txBody>
        </p:sp>
        <p:sp>
          <p:nvSpPr>
            <p:cNvPr id="558102" name="Oval 22"/>
            <p:cNvSpPr>
              <a:spLocks noChangeArrowheads="1"/>
            </p:cNvSpPr>
            <p:nvPr/>
          </p:nvSpPr>
          <p:spPr bwMode="auto">
            <a:xfrm>
              <a:off x="5248" y="1296"/>
              <a:ext cx="79" cy="80"/>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558103" name="Oval 23"/>
            <p:cNvSpPr>
              <a:spLocks noChangeArrowheads="1"/>
            </p:cNvSpPr>
            <p:nvPr/>
          </p:nvSpPr>
          <p:spPr bwMode="auto">
            <a:xfrm>
              <a:off x="5360" y="1296"/>
              <a:ext cx="77" cy="80"/>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558104" name="Oval 24"/>
            <p:cNvSpPr>
              <a:spLocks noChangeArrowheads="1"/>
            </p:cNvSpPr>
            <p:nvPr/>
          </p:nvSpPr>
          <p:spPr bwMode="auto">
            <a:xfrm>
              <a:off x="5472" y="1296"/>
              <a:ext cx="77" cy="80"/>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558105"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558106" name="Oval 26"/>
            <p:cNvSpPr>
              <a:spLocks noChangeArrowheads="1"/>
            </p:cNvSpPr>
            <p:nvPr/>
          </p:nvSpPr>
          <p:spPr bwMode="auto">
            <a:xfrm>
              <a:off x="5248" y="1408"/>
              <a:ext cx="79" cy="80"/>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558107" name="Oval 27"/>
            <p:cNvSpPr>
              <a:spLocks noChangeArrowheads="1"/>
            </p:cNvSpPr>
            <p:nvPr/>
          </p:nvSpPr>
          <p:spPr bwMode="auto">
            <a:xfrm>
              <a:off x="5360" y="1408"/>
              <a:ext cx="77" cy="80"/>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558108" name="Oval 28"/>
            <p:cNvSpPr>
              <a:spLocks noChangeArrowheads="1"/>
            </p:cNvSpPr>
            <p:nvPr/>
          </p:nvSpPr>
          <p:spPr bwMode="auto">
            <a:xfrm>
              <a:off x="5472" y="1408"/>
              <a:ext cx="77" cy="80"/>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558109"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558110" name="Oval 30"/>
            <p:cNvSpPr>
              <a:spLocks noChangeArrowheads="1"/>
            </p:cNvSpPr>
            <p:nvPr/>
          </p:nvSpPr>
          <p:spPr bwMode="auto">
            <a:xfrm>
              <a:off x="5136" y="1520"/>
              <a:ext cx="80" cy="79"/>
            </a:xfrm>
            <a:prstGeom prst="ellipse">
              <a:avLst/>
            </a:prstGeom>
            <a:solidFill>
              <a:schemeClr val="accent2"/>
            </a:solidFill>
            <a:ln w="9525">
              <a:noFill/>
              <a:round/>
              <a:headEnd/>
              <a:tailEnd/>
            </a:ln>
            <a:effectLst/>
          </p:spPr>
          <p:txBody>
            <a:bodyPr wrap="none" anchor="ctr"/>
            <a:lstStyle/>
            <a:p>
              <a:pPr>
                <a:defRPr/>
              </a:pPr>
              <a:endParaRPr lang="id-ID">
                <a:cs typeface="+mn-cs"/>
              </a:endParaRPr>
            </a:p>
          </p:txBody>
        </p:sp>
        <p:sp>
          <p:nvSpPr>
            <p:cNvPr id="558111" name="Oval 31"/>
            <p:cNvSpPr>
              <a:spLocks noChangeArrowheads="1"/>
            </p:cNvSpPr>
            <p:nvPr/>
          </p:nvSpPr>
          <p:spPr bwMode="auto">
            <a:xfrm>
              <a:off x="5248" y="1520"/>
              <a:ext cx="79" cy="79"/>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558112" name="Oval 32"/>
            <p:cNvSpPr>
              <a:spLocks noChangeArrowheads="1"/>
            </p:cNvSpPr>
            <p:nvPr/>
          </p:nvSpPr>
          <p:spPr bwMode="auto">
            <a:xfrm>
              <a:off x="5360" y="1520"/>
              <a:ext cx="77" cy="79"/>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558113" name="Oval 33"/>
            <p:cNvSpPr>
              <a:spLocks noChangeArrowheads="1"/>
            </p:cNvSpPr>
            <p:nvPr/>
          </p:nvSpPr>
          <p:spPr bwMode="auto">
            <a:xfrm>
              <a:off x="5472" y="1520"/>
              <a:ext cx="77" cy="79"/>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558114" name="Oval 34"/>
            <p:cNvSpPr>
              <a:spLocks noChangeArrowheads="1"/>
            </p:cNvSpPr>
            <p:nvPr/>
          </p:nvSpPr>
          <p:spPr bwMode="auto">
            <a:xfrm>
              <a:off x="5136" y="1632"/>
              <a:ext cx="80" cy="7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558115" name="Oval 35"/>
            <p:cNvSpPr>
              <a:spLocks noChangeArrowheads="1"/>
            </p:cNvSpPr>
            <p:nvPr/>
          </p:nvSpPr>
          <p:spPr bwMode="auto">
            <a:xfrm>
              <a:off x="5248" y="1632"/>
              <a:ext cx="79" cy="77"/>
            </a:xfrm>
            <a:prstGeom prst="ellipse">
              <a:avLst/>
            </a:prstGeom>
            <a:solidFill>
              <a:schemeClr val="accent1"/>
            </a:solidFill>
            <a:ln w="9525">
              <a:noFill/>
              <a:round/>
              <a:headEnd/>
              <a:tailEnd/>
            </a:ln>
            <a:effectLst/>
          </p:spPr>
          <p:txBody>
            <a:bodyPr wrap="none" anchor="ctr"/>
            <a:lstStyle/>
            <a:p>
              <a:pPr>
                <a:defRPr/>
              </a:pPr>
              <a:endParaRPr lang="id-ID">
                <a:cs typeface="+mn-cs"/>
              </a:endParaRPr>
            </a:p>
          </p:txBody>
        </p:sp>
        <p:sp>
          <p:nvSpPr>
            <p:cNvPr id="558116" name="Oval 36"/>
            <p:cNvSpPr>
              <a:spLocks noChangeArrowheads="1"/>
            </p:cNvSpPr>
            <p:nvPr/>
          </p:nvSpPr>
          <p:spPr bwMode="auto">
            <a:xfrm>
              <a:off x="5360" y="1632"/>
              <a:ext cx="77" cy="77"/>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558117" name="Oval 37"/>
            <p:cNvSpPr>
              <a:spLocks noChangeArrowheads="1"/>
            </p:cNvSpPr>
            <p:nvPr/>
          </p:nvSpPr>
          <p:spPr bwMode="auto">
            <a:xfrm>
              <a:off x="5472" y="1632"/>
              <a:ext cx="77" cy="77"/>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558118" name="Oval 38"/>
            <p:cNvSpPr>
              <a:spLocks noChangeArrowheads="1"/>
            </p:cNvSpPr>
            <p:nvPr/>
          </p:nvSpPr>
          <p:spPr bwMode="auto">
            <a:xfrm>
              <a:off x="5248" y="1744"/>
              <a:ext cx="79" cy="80"/>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sp>
          <p:nvSpPr>
            <p:cNvPr id="558119" name="Oval 39"/>
            <p:cNvSpPr>
              <a:spLocks noChangeArrowheads="1"/>
            </p:cNvSpPr>
            <p:nvPr/>
          </p:nvSpPr>
          <p:spPr bwMode="auto">
            <a:xfrm>
              <a:off x="5472" y="1744"/>
              <a:ext cx="77" cy="80"/>
            </a:xfrm>
            <a:prstGeom prst="ellipse">
              <a:avLst/>
            </a:prstGeom>
            <a:solidFill>
              <a:schemeClr val="folHlink"/>
            </a:solidFill>
            <a:ln w="9525">
              <a:noFill/>
              <a:round/>
              <a:headEnd/>
              <a:tailEnd/>
            </a:ln>
            <a:effectLst/>
          </p:spPr>
          <p:txBody>
            <a:bodyPr wrap="none" anchor="ctr"/>
            <a:lstStyle/>
            <a:p>
              <a:pPr>
                <a:defRPr/>
              </a:pPr>
              <a:endParaRPr lang="id-ID">
                <a:cs typeface="+mn-cs"/>
              </a:endParaRPr>
            </a:p>
          </p:txBody>
        </p:sp>
      </p:grpSp>
    </p:spTree>
  </p:cSld>
  <p:clrMap bg1="lt1" tx1="dk1" bg2="lt2" tx2="dk2" accent1="accent1" accent2="accent2" accent3="accent3" accent4="accent4" accent5="accent5" accent6="accent6" hlink="hlink" folHlink="folHlink"/>
  <p:sldLayoutIdLst>
    <p:sldLayoutId id="2147483773"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hyperlink" Target="mailto:budimansyah@upi.edu"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 Id="rId5" Type="http://schemas.openxmlformats.org/officeDocument/2006/relationships/image" Target="../media/image34.jpeg"/><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3.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6983413" y="6643688"/>
            <a:ext cx="2133600" cy="476250"/>
          </a:xfrm>
        </p:spPr>
        <p:txBody>
          <a:bodyPr/>
          <a:lstStyle/>
          <a:p>
            <a:pPr>
              <a:defRPr/>
            </a:pPr>
            <a:fld id="{EA2E7EE6-0EB7-42BD-BC1D-9164E55F0464}" type="slidenum">
              <a:rPr lang="en-US"/>
              <a:pPr>
                <a:defRPr/>
              </a:pPr>
              <a:t>1</a:t>
            </a:fld>
            <a:endParaRPr lang="en-US"/>
          </a:p>
        </p:txBody>
      </p:sp>
      <p:sp>
        <p:nvSpPr>
          <p:cNvPr id="13315" name="Rectangle 3"/>
          <p:cNvSpPr>
            <a:spLocks noGrp="1" noChangeArrowheads="1"/>
          </p:cNvSpPr>
          <p:nvPr>
            <p:ph type="ctrTitle"/>
          </p:nvPr>
        </p:nvSpPr>
        <p:spPr>
          <a:xfrm>
            <a:off x="2630488" y="1371600"/>
            <a:ext cx="6284912" cy="1905000"/>
          </a:xfrm>
          <a:solidFill>
            <a:srgbClr val="FFCC00"/>
          </a:solidFill>
          <a:effectLst>
            <a:outerShdw dist="135003" dir="2471156" algn="ctr" rotWithShape="0">
              <a:srgbClr val="E9E39B">
                <a:alpha val="50000"/>
              </a:srgbClr>
            </a:outerShdw>
          </a:effectLst>
        </p:spPr>
        <p:txBody>
          <a:bodyPr/>
          <a:lstStyle/>
          <a:p>
            <a:pPr algn="ctr"/>
            <a:r>
              <a:rPr lang="id-ID" sz="2400" dirty="0" smtClean="0">
                <a:solidFill>
                  <a:schemeClr val="tx1"/>
                </a:solidFill>
                <a:effectLst>
                  <a:outerShdw blurRad="38100" dist="38100" dir="2700000" algn="tl">
                    <a:srgbClr val="FFFFFF"/>
                  </a:outerShdw>
                </a:effectLst>
              </a:rPr>
              <a:t/>
            </a:r>
            <a:br>
              <a:rPr lang="id-ID" sz="2400" dirty="0" smtClean="0">
                <a:solidFill>
                  <a:schemeClr val="tx1"/>
                </a:solidFill>
                <a:effectLst>
                  <a:outerShdw blurRad="38100" dist="38100" dir="2700000" algn="tl">
                    <a:srgbClr val="FFFFFF"/>
                  </a:outerShdw>
                </a:effectLst>
              </a:rPr>
            </a:br>
            <a:r>
              <a:rPr lang="id-ID" sz="3200" dirty="0" smtClean="0">
                <a:solidFill>
                  <a:schemeClr val="tx1"/>
                </a:solidFill>
                <a:effectLst>
                  <a:outerShdw blurRad="38100" dist="38100" dir="2700000" algn="tl">
                    <a:srgbClr val="FFFFFF"/>
                  </a:outerShdw>
                </a:effectLst>
              </a:rPr>
              <a:t/>
            </a:r>
            <a:br>
              <a:rPr lang="id-ID" sz="3200" dirty="0" smtClean="0">
                <a:solidFill>
                  <a:schemeClr val="tx1"/>
                </a:solidFill>
                <a:effectLst>
                  <a:outerShdw blurRad="38100" dist="38100" dir="2700000" algn="tl">
                    <a:srgbClr val="FFFFFF"/>
                  </a:outerShdw>
                </a:effectLst>
              </a:rPr>
            </a:br>
            <a:r>
              <a:rPr lang="en-US" sz="2000" dirty="0">
                <a:solidFill>
                  <a:srgbClr val="0070C0"/>
                </a:solidFill>
              </a:rPr>
              <a:t>Fundamental Sociological Symptoms as a Source of Occurrence of Turbulence Indonesian Society </a:t>
            </a:r>
            <a:r>
              <a:rPr lang="id-ID" sz="2000" dirty="0" smtClean="0">
                <a:solidFill>
                  <a:srgbClr val="0070C0"/>
                </a:solidFill>
              </a:rPr>
              <a:t/>
            </a:r>
            <a:br>
              <a:rPr lang="id-ID" sz="2000" dirty="0" smtClean="0">
                <a:solidFill>
                  <a:srgbClr val="0070C0"/>
                </a:solidFill>
              </a:rPr>
            </a:br>
            <a:r>
              <a:rPr lang="en-US" sz="2000" dirty="0" smtClean="0">
                <a:solidFill>
                  <a:srgbClr val="0070C0"/>
                </a:solidFill>
              </a:rPr>
              <a:t>During </a:t>
            </a:r>
            <a:r>
              <a:rPr lang="en-US" sz="2000" dirty="0">
                <a:solidFill>
                  <a:srgbClr val="0070C0"/>
                </a:solidFill>
              </a:rPr>
              <a:t>the Post-reform</a:t>
            </a:r>
            <a:r>
              <a:rPr lang="id-ID" sz="2000" dirty="0">
                <a:solidFill>
                  <a:srgbClr val="0070C0"/>
                </a:solidFill>
              </a:rPr>
              <a:t/>
            </a:r>
            <a:br>
              <a:rPr lang="id-ID" sz="2000" dirty="0">
                <a:solidFill>
                  <a:srgbClr val="0070C0"/>
                </a:solidFill>
              </a:rPr>
            </a:br>
            <a:r>
              <a:rPr lang="en-US" sz="2000" dirty="0">
                <a:solidFill>
                  <a:srgbClr val="0070C0"/>
                </a:solidFill>
              </a:rPr>
              <a:t/>
            </a:r>
            <a:br>
              <a:rPr lang="en-US" sz="2000" dirty="0">
                <a:solidFill>
                  <a:srgbClr val="0070C0"/>
                </a:solidFill>
              </a:rPr>
            </a:br>
            <a:endParaRPr lang="en-US" sz="2000" dirty="0">
              <a:solidFill>
                <a:srgbClr val="0070C0"/>
              </a:solidFill>
              <a:effectLst>
                <a:outerShdw blurRad="38100" dist="38100" dir="2700000" algn="tl">
                  <a:srgbClr val="FFFFFF"/>
                </a:outerShdw>
              </a:effectLst>
            </a:endParaRPr>
          </a:p>
        </p:txBody>
      </p:sp>
      <p:sp>
        <p:nvSpPr>
          <p:cNvPr id="13318" name="Rectangle 6"/>
          <p:cNvSpPr>
            <a:spLocks noChangeArrowheads="1"/>
          </p:cNvSpPr>
          <p:nvPr/>
        </p:nvSpPr>
        <p:spPr bwMode="auto">
          <a:xfrm>
            <a:off x="2667000" y="5813425"/>
            <a:ext cx="6119813" cy="1044575"/>
          </a:xfrm>
          <a:prstGeom prst="rect">
            <a:avLst/>
          </a:prstGeom>
          <a:solidFill>
            <a:srgbClr val="0066FF"/>
          </a:solidFill>
          <a:ln w="9525">
            <a:noFill/>
            <a:miter lim="800000"/>
            <a:headEnd/>
            <a:tailEnd/>
          </a:ln>
          <a:effectLst>
            <a:outerShdw dist="107763" dir="2700000" algn="ctr" rotWithShape="0">
              <a:srgbClr val="E9E39B">
                <a:alpha val="50000"/>
              </a:srgbClr>
            </a:outerShdw>
          </a:effectLst>
        </p:spPr>
        <p:txBody>
          <a:bodyPr anchor="ctr"/>
          <a:lstStyle/>
          <a:p>
            <a:pPr algn="ctr">
              <a:defRPr/>
            </a:pPr>
            <a:r>
              <a:rPr lang="id-ID" sz="2400" dirty="0" smtClean="0"/>
              <a:t>Committee of </a:t>
            </a:r>
            <a:r>
              <a:rPr lang="en-GB" sz="2400" dirty="0" smtClean="0"/>
              <a:t>The </a:t>
            </a:r>
            <a:r>
              <a:rPr lang="en-GB" sz="2400" dirty="0"/>
              <a:t>1st UPI International Conference on Sociology Education </a:t>
            </a:r>
            <a:r>
              <a:rPr lang="id-ID" sz="2400" dirty="0" smtClean="0"/>
              <a:t>2015</a:t>
            </a:r>
            <a:r>
              <a:rPr lang="en-GB" sz="2400" b="0" dirty="0"/>
              <a:t> </a:t>
            </a:r>
            <a:endParaRPr lang="en-US" sz="2400" dirty="0">
              <a:solidFill>
                <a:schemeClr val="bg1"/>
              </a:solidFill>
              <a:effectLst>
                <a:outerShdw blurRad="38100" dist="38100" dir="2700000" algn="tl">
                  <a:srgbClr val="000000"/>
                </a:outerShdw>
              </a:effectLst>
              <a:latin typeface="Bodoni MT Black" pitchFamily="18" charset="0"/>
              <a:cs typeface="+mn-cs"/>
            </a:endParaRPr>
          </a:p>
        </p:txBody>
      </p:sp>
      <p:pic>
        <p:nvPicPr>
          <p:cNvPr id="13319" name="Picture 7" descr="strategic copy"/>
          <p:cNvPicPr>
            <a:picLocks noChangeArrowheads="1"/>
          </p:cNvPicPr>
          <p:nvPr/>
        </p:nvPicPr>
        <p:blipFill>
          <a:blip r:embed="rId2"/>
          <a:srcRect l="1375" t="47005" r="77740" b="48972"/>
          <a:stretch>
            <a:fillRect/>
          </a:stretch>
        </p:blipFill>
        <p:spPr bwMode="auto">
          <a:xfrm>
            <a:off x="179388" y="3436938"/>
            <a:ext cx="2235200" cy="1655762"/>
          </a:xfrm>
          <a:prstGeom prst="rect">
            <a:avLst/>
          </a:prstGeom>
          <a:noFill/>
          <a:effectLst>
            <a:outerShdw dist="35921" dir="2700000" algn="ctr" rotWithShape="0">
              <a:schemeClr val="tx1"/>
            </a:outerShdw>
          </a:effectLst>
        </p:spPr>
      </p:pic>
      <p:pic>
        <p:nvPicPr>
          <p:cNvPr id="13320" name="Picture 8" descr="foto-4"/>
          <p:cNvPicPr>
            <a:picLocks noChangeAspect="1" noChangeArrowheads="1"/>
          </p:cNvPicPr>
          <p:nvPr/>
        </p:nvPicPr>
        <p:blipFill>
          <a:blip r:embed="rId3"/>
          <a:srcRect/>
          <a:stretch>
            <a:fillRect/>
          </a:stretch>
        </p:blipFill>
        <p:spPr bwMode="auto">
          <a:xfrm>
            <a:off x="179388" y="34925"/>
            <a:ext cx="2235200" cy="1654175"/>
          </a:xfrm>
          <a:prstGeom prst="rect">
            <a:avLst/>
          </a:prstGeom>
          <a:noFill/>
          <a:effectLst>
            <a:outerShdw dist="35921" dir="2700000" algn="ctr" rotWithShape="0">
              <a:schemeClr val="tx1">
                <a:alpha val="50000"/>
              </a:schemeClr>
            </a:outerShdw>
          </a:effectLst>
        </p:spPr>
      </p:pic>
      <p:pic>
        <p:nvPicPr>
          <p:cNvPr id="13322" name="Picture 10" descr="strategic copy"/>
          <p:cNvPicPr>
            <a:picLocks noChangeArrowheads="1"/>
          </p:cNvPicPr>
          <p:nvPr/>
        </p:nvPicPr>
        <p:blipFill>
          <a:blip r:embed="rId4"/>
          <a:srcRect l="24496" t="47005" r="49243" b="48271"/>
          <a:stretch>
            <a:fillRect/>
          </a:stretch>
        </p:blipFill>
        <p:spPr bwMode="auto">
          <a:xfrm>
            <a:off x="179388" y="5157788"/>
            <a:ext cx="2235200" cy="1655762"/>
          </a:xfrm>
          <a:prstGeom prst="rect">
            <a:avLst/>
          </a:prstGeom>
          <a:noFill/>
          <a:effectLst>
            <a:outerShdw dist="35921" dir="2700000" algn="ctr" rotWithShape="0">
              <a:schemeClr val="tx1"/>
            </a:outerShdw>
          </a:effectLst>
        </p:spPr>
      </p:pic>
      <p:pic>
        <p:nvPicPr>
          <p:cNvPr id="5128" name="Picture 13"/>
          <p:cNvPicPr>
            <a:picLocks noChangeArrowheads="1"/>
          </p:cNvPicPr>
          <p:nvPr/>
        </p:nvPicPr>
        <p:blipFill>
          <a:blip r:embed="rId5"/>
          <a:srcRect/>
          <a:stretch>
            <a:fillRect/>
          </a:stretch>
        </p:blipFill>
        <p:spPr bwMode="auto">
          <a:xfrm>
            <a:off x="179388" y="1700213"/>
            <a:ext cx="2235200" cy="1655762"/>
          </a:xfrm>
          <a:prstGeom prst="rect">
            <a:avLst/>
          </a:prstGeom>
          <a:noFill/>
          <a:ln w="9525">
            <a:noFill/>
            <a:miter lim="800000"/>
            <a:headEnd/>
            <a:tailEnd/>
          </a:ln>
        </p:spPr>
      </p:pic>
      <p:sp>
        <p:nvSpPr>
          <p:cNvPr id="5129" name="Text Box 15"/>
          <p:cNvSpPr txBox="1">
            <a:spLocks noChangeArrowheads="1"/>
          </p:cNvSpPr>
          <p:nvPr/>
        </p:nvSpPr>
        <p:spPr bwMode="auto">
          <a:xfrm>
            <a:off x="2590800" y="3429000"/>
            <a:ext cx="4724400" cy="1631216"/>
          </a:xfrm>
          <a:prstGeom prst="rect">
            <a:avLst/>
          </a:prstGeom>
          <a:noFill/>
          <a:ln w="9525">
            <a:noFill/>
            <a:miter lim="800000"/>
            <a:headEnd/>
            <a:tailEnd/>
          </a:ln>
        </p:spPr>
        <p:txBody>
          <a:bodyPr>
            <a:spAutoFit/>
          </a:bodyPr>
          <a:lstStyle/>
          <a:p>
            <a:pPr algn="ctr"/>
            <a:endParaRPr lang="id-ID" sz="1200" dirty="0" smtClean="0"/>
          </a:p>
          <a:p>
            <a:pPr algn="ctr"/>
            <a:r>
              <a:rPr lang="id-ID" sz="1200" dirty="0" smtClean="0"/>
              <a:t>Presented at t</a:t>
            </a:r>
            <a:r>
              <a:rPr lang="en-GB" sz="1200" dirty="0" smtClean="0"/>
              <a:t>he </a:t>
            </a:r>
            <a:r>
              <a:rPr lang="en-GB" sz="1200" dirty="0"/>
              <a:t>1st UPI International Conference on Sociology </a:t>
            </a:r>
            <a:r>
              <a:rPr lang="en-GB" sz="1200" dirty="0" smtClean="0"/>
              <a:t>Education</a:t>
            </a:r>
            <a:r>
              <a:rPr lang="id-ID" sz="1200" dirty="0" smtClean="0"/>
              <a:t>, </a:t>
            </a:r>
            <a:r>
              <a:rPr lang="en-GB" sz="1200" dirty="0" smtClean="0"/>
              <a:t> </a:t>
            </a:r>
            <a:r>
              <a:rPr lang="id-ID" sz="1200" dirty="0" smtClean="0"/>
              <a:t>12 October 2015</a:t>
            </a:r>
          </a:p>
          <a:p>
            <a:pPr algn="ctr"/>
            <a:endParaRPr lang="id-ID" sz="1200" dirty="0"/>
          </a:p>
          <a:p>
            <a:pPr algn="ctr"/>
            <a:r>
              <a:rPr lang="en-US" sz="1600" dirty="0" err="1">
                <a:solidFill>
                  <a:srgbClr val="C00000"/>
                </a:solidFill>
              </a:rPr>
              <a:t>Dasim</a:t>
            </a:r>
            <a:r>
              <a:rPr lang="en-US" sz="1600" dirty="0">
                <a:solidFill>
                  <a:srgbClr val="C00000"/>
                </a:solidFill>
              </a:rPr>
              <a:t> </a:t>
            </a:r>
            <a:r>
              <a:rPr lang="en-US" sz="1600" dirty="0" err="1">
                <a:solidFill>
                  <a:srgbClr val="C00000"/>
                </a:solidFill>
              </a:rPr>
              <a:t>Budimansyah</a:t>
            </a:r>
            <a:r>
              <a:rPr lang="en-US" sz="1600" dirty="0">
                <a:solidFill>
                  <a:srgbClr val="C00000"/>
                </a:solidFill>
              </a:rPr>
              <a:t/>
            </a:r>
            <a:br>
              <a:rPr lang="en-US" sz="1600" dirty="0">
                <a:solidFill>
                  <a:srgbClr val="C00000"/>
                </a:solidFill>
              </a:rPr>
            </a:br>
            <a:r>
              <a:rPr lang="en-US" sz="1200" dirty="0"/>
              <a:t>Professor in Sociology of Citizenship</a:t>
            </a:r>
            <a:br>
              <a:rPr lang="en-US" sz="1200" dirty="0"/>
            </a:br>
            <a:r>
              <a:rPr lang="en-US" sz="1200" dirty="0"/>
              <a:t>Faculty of Social Science Education UPI</a:t>
            </a:r>
            <a:br>
              <a:rPr lang="en-US" sz="1200" dirty="0"/>
            </a:br>
            <a:r>
              <a:rPr lang="en-US" sz="1200" u="sng" dirty="0">
                <a:hlinkClick r:id="rId6"/>
              </a:rPr>
              <a:t>budimansyah@upi.edu</a:t>
            </a:r>
            <a:endParaRPr lang="id-ID" sz="1200" dirty="0"/>
          </a:p>
        </p:txBody>
      </p:sp>
      <p:pic>
        <p:nvPicPr>
          <p:cNvPr id="11266" name="Picture 2" descr="http://upiicse.conference.upi.edu/files/the_1st_upi_international_conference_on_sociology_education_(upi_icse_2015)_42197151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5175" y="-1"/>
            <a:ext cx="1804988" cy="1364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id-ID" sz="3200" dirty="0" smtClean="0">
                <a:solidFill>
                  <a:srgbClr val="FF0000"/>
                </a:solidFill>
              </a:rPr>
              <a:t>Continue....</a:t>
            </a:r>
            <a:br>
              <a:rPr lang="id-ID" sz="3200" dirty="0" smtClean="0">
                <a:solidFill>
                  <a:srgbClr val="FF0000"/>
                </a:solidFill>
              </a:rPr>
            </a:br>
            <a:endParaRPr lang="id-ID" sz="3200" dirty="0" smtClean="0">
              <a:solidFill>
                <a:srgbClr val="FF0000"/>
              </a:solidFill>
            </a:endParaRPr>
          </a:p>
        </p:txBody>
      </p:sp>
      <p:sp>
        <p:nvSpPr>
          <p:cNvPr id="15363" name="Content Placeholder 2"/>
          <p:cNvSpPr>
            <a:spLocks noGrp="1"/>
          </p:cNvSpPr>
          <p:nvPr>
            <p:ph idx="1"/>
          </p:nvPr>
        </p:nvSpPr>
        <p:spPr>
          <a:xfrm>
            <a:off x="457200" y="1295400"/>
            <a:ext cx="8229600" cy="5334000"/>
          </a:xfrm>
        </p:spPr>
        <p:txBody>
          <a:bodyPr/>
          <a:lstStyle/>
          <a:p>
            <a:pPr>
              <a:buFont typeface="Wingdings" pitchFamily="2" charset="2"/>
              <a:buChar char="q"/>
            </a:pPr>
            <a:r>
              <a:rPr lang="id-ID" sz="1800" b="1" i="1" dirty="0" smtClean="0"/>
              <a:t>First</a:t>
            </a:r>
            <a:r>
              <a:rPr lang="id-ID" sz="1800" i="1" dirty="0" smtClean="0"/>
              <a:t>,</a:t>
            </a:r>
            <a:r>
              <a:rPr lang="id-ID" sz="1800" dirty="0" smtClean="0"/>
              <a:t> a</a:t>
            </a:r>
            <a:r>
              <a:rPr lang="en-US" sz="1800" dirty="0" err="1" smtClean="0"/>
              <a:t>fter</a:t>
            </a:r>
            <a:r>
              <a:rPr lang="en-US" sz="1800" dirty="0" smtClean="0"/>
              <a:t> </a:t>
            </a:r>
            <a:r>
              <a:rPr lang="en-US" sz="1800" dirty="0"/>
              <a:t>the collapse of the "autocracy" power structures  of the New Order regime, what we get is oligarchy (not democracy) where power is concentrated in a small group of elites, while the majority of the people (</a:t>
            </a:r>
            <a:r>
              <a:rPr lang="en-US" sz="1800" i="1" dirty="0"/>
              <a:t>demos</a:t>
            </a:r>
            <a:r>
              <a:rPr lang="en-US" sz="1800" dirty="0"/>
              <a:t>) remain distant from the sources of power (authority, money, law, information, education, and so on).</a:t>
            </a:r>
            <a:endParaRPr lang="en-US" sz="1800" b="1" dirty="0" smtClean="0"/>
          </a:p>
          <a:p>
            <a:pPr>
              <a:buNone/>
            </a:pPr>
            <a:endParaRPr lang="en-US" sz="2800" b="1" dirty="0" smtClean="0"/>
          </a:p>
          <a:p>
            <a:pPr>
              <a:buNone/>
            </a:pPr>
            <a:endParaRPr lang="en-US" sz="2800" b="1" dirty="0" smtClean="0"/>
          </a:p>
          <a:p>
            <a:pPr>
              <a:buNone/>
            </a:pPr>
            <a:endParaRPr lang="en-US" sz="2800" b="1" dirty="0" smtClean="0"/>
          </a:p>
          <a:p>
            <a:pPr>
              <a:buNone/>
            </a:pPr>
            <a:endParaRPr lang="en-US" sz="2800" b="1" dirty="0" smtClean="0"/>
          </a:p>
        </p:txBody>
      </p:sp>
      <p:sp>
        <p:nvSpPr>
          <p:cNvPr id="4" name="Slide Number Placeholder 3"/>
          <p:cNvSpPr>
            <a:spLocks noGrp="1"/>
          </p:cNvSpPr>
          <p:nvPr>
            <p:ph type="sldNum" sz="quarter" idx="12"/>
          </p:nvPr>
        </p:nvSpPr>
        <p:spPr/>
        <p:txBody>
          <a:bodyPr/>
          <a:lstStyle/>
          <a:p>
            <a:pPr>
              <a:defRPr/>
            </a:pPr>
            <a:fld id="{483B1873-9400-4386-9EB1-780F84232736}" type="slidenum">
              <a:rPr lang="en-US"/>
              <a:pPr>
                <a:defRPr/>
              </a:pPr>
              <a:t>10</a:t>
            </a:fld>
            <a:endParaRPr lang="en-US" dirty="0"/>
          </a:p>
        </p:txBody>
      </p:sp>
      <p:pic>
        <p:nvPicPr>
          <p:cNvPr id="5122" name="Picture 2" descr="https://encrypted-tbn1.gstatic.com/images?q=tbn:ANd9GcRUGij4HzqkW1E-fwFRYeW-LV__fb7WEQuLZsGJnDnHVMXa0o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67" y="5335275"/>
            <a:ext cx="3927158" cy="13239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4.bp.blogspot.com/-spugRexNPS0/T0M_uIZfqBI/AAAAAAAALXI/os0ucYbGU9c/s1600/oligarch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54" y="3190896"/>
            <a:ext cx="3766184" cy="206690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austinchronicle.com/binary/61dc/cols_ventu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4825" y="2858775"/>
            <a:ext cx="3857625" cy="3857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7543800" cy="1219200"/>
          </a:xfrm>
        </p:spPr>
        <p:txBody>
          <a:bodyPr/>
          <a:lstStyle/>
          <a:p>
            <a:pPr algn="ctr" eaLnBrk="1" hangingPunct="1"/>
            <a:r>
              <a:rPr lang="id-ID" sz="4000" dirty="0" smtClean="0">
                <a:solidFill>
                  <a:srgbClr val="FF0000"/>
                </a:solidFill>
              </a:rPr>
              <a:t/>
            </a:r>
            <a:br>
              <a:rPr lang="id-ID" sz="4000" dirty="0" smtClean="0">
                <a:solidFill>
                  <a:srgbClr val="FF0000"/>
                </a:solidFill>
              </a:rPr>
            </a:br>
            <a:r>
              <a:rPr lang="id-ID" sz="4000" dirty="0" smtClean="0">
                <a:solidFill>
                  <a:srgbClr val="FF0000"/>
                </a:solidFill>
              </a:rPr>
              <a:t/>
            </a:r>
            <a:br>
              <a:rPr lang="id-ID" sz="4000" dirty="0" smtClean="0">
                <a:solidFill>
                  <a:srgbClr val="FF0000"/>
                </a:solidFill>
              </a:rPr>
            </a:br>
            <a:r>
              <a:rPr lang="id-ID" sz="3200" dirty="0" smtClean="0">
                <a:solidFill>
                  <a:srgbClr val="FF0000"/>
                </a:solidFill>
              </a:rPr>
              <a:t>T</a:t>
            </a:r>
            <a:r>
              <a:rPr lang="id-ID" sz="3200" dirty="0" smtClean="0">
                <a:solidFill>
                  <a:srgbClr val="FF0000"/>
                </a:solidFill>
              </a:rPr>
              <a:t>he facts </a:t>
            </a:r>
            <a:r>
              <a:rPr lang="id-ID" sz="3200" dirty="0">
                <a:solidFill>
                  <a:srgbClr val="FF0000"/>
                </a:solidFill>
              </a:rPr>
              <a:t>of </a:t>
            </a:r>
            <a:r>
              <a:rPr lang="id-ID" sz="3200" dirty="0" smtClean="0">
                <a:solidFill>
                  <a:srgbClr val="FF0000"/>
                </a:solidFill>
              </a:rPr>
              <a:t>oligarchy</a:t>
            </a:r>
            <a:br>
              <a:rPr lang="id-ID" sz="3200" dirty="0" smtClean="0">
                <a:solidFill>
                  <a:srgbClr val="FF0000"/>
                </a:solidFill>
              </a:rPr>
            </a:br>
            <a:endParaRPr lang="id-ID" sz="3200" dirty="0" smtClean="0">
              <a:solidFill>
                <a:srgbClr val="FF0000"/>
              </a:solidFill>
            </a:endParaRPr>
          </a:p>
        </p:txBody>
      </p:sp>
      <p:sp>
        <p:nvSpPr>
          <p:cNvPr id="8195" name="Content Placeholder 2"/>
          <p:cNvSpPr>
            <a:spLocks noGrp="1"/>
          </p:cNvSpPr>
          <p:nvPr>
            <p:ph idx="1"/>
          </p:nvPr>
        </p:nvSpPr>
        <p:spPr>
          <a:xfrm>
            <a:off x="457200" y="762000"/>
            <a:ext cx="8229600" cy="5562600"/>
          </a:xfrm>
        </p:spPr>
        <p:txBody>
          <a:bodyPr/>
          <a:lstStyle/>
          <a:p>
            <a:pPr marL="0" indent="0">
              <a:buNone/>
            </a:pPr>
            <a:r>
              <a:rPr lang="en-US" sz="1600" dirty="0"/>
              <a:t>This observation is confirmed by the following facts: </a:t>
            </a:r>
            <a:endParaRPr lang="id-ID" sz="1600" dirty="0"/>
          </a:p>
          <a:p>
            <a:pPr lvl="0">
              <a:buFont typeface="Wingdings" pitchFamily="2" charset="2"/>
              <a:buChar char="q"/>
            </a:pPr>
            <a:r>
              <a:rPr lang="id-ID" sz="1600" dirty="0"/>
              <a:t>T</a:t>
            </a:r>
            <a:r>
              <a:rPr lang="en-US" sz="1600" dirty="0"/>
              <a:t>he formal political power is controlled by a small group of political party people through election by which they exploit people’s vote only to gain seats in the Parliament. Through the Parliament this group has the right on behalf of the people to carry out their own political agendas, which are at times at odds with the real interests of the people</a:t>
            </a:r>
            <a:r>
              <a:rPr lang="id-ID" sz="1600" dirty="0"/>
              <a:t>.</a:t>
            </a:r>
          </a:p>
          <a:p>
            <a:pPr lvl="0">
              <a:buFont typeface="Wingdings" pitchFamily="2" charset="2"/>
              <a:buChar char="q"/>
            </a:pPr>
            <a:r>
              <a:rPr lang="id-ID" sz="1600" dirty="0"/>
              <a:t>T</a:t>
            </a:r>
            <a:r>
              <a:rPr lang="en-US" sz="1600" dirty="0"/>
              <a:t>he charismatic power rooted in traditions and religions is held by a few people who are able to drive people’s loyalty and emotions to attain obscured goals for themselves is not clear</a:t>
            </a:r>
            <a:r>
              <a:rPr lang="id-ID" sz="1600" dirty="0"/>
              <a:t>.</a:t>
            </a:r>
          </a:p>
          <a:p>
            <a:pPr lvl="0">
              <a:buFont typeface="Wingdings" pitchFamily="2" charset="2"/>
              <a:buChar char="q"/>
            </a:pPr>
            <a:r>
              <a:rPr lang="id-ID" sz="1600" dirty="0"/>
              <a:t>F</a:t>
            </a:r>
            <a:r>
              <a:rPr lang="en-US" sz="1600" dirty="0" err="1"/>
              <a:t>ormal</a:t>
            </a:r>
            <a:r>
              <a:rPr lang="en-US" sz="1600" dirty="0"/>
              <a:t> legal power controlled by law practitioners and enforcers with their expertise and/or authority can regulate who is right and who is wrong</a:t>
            </a:r>
            <a:r>
              <a:rPr lang="id-ID" sz="1600" dirty="0"/>
              <a:t>.</a:t>
            </a:r>
          </a:p>
          <a:p>
            <a:pPr lvl="0">
              <a:buFont typeface="Wingdings" pitchFamily="2" charset="2"/>
              <a:buChar char="q"/>
            </a:pPr>
            <a:r>
              <a:rPr lang="id-ID" sz="1600" dirty="0"/>
              <a:t>M</a:t>
            </a:r>
            <a:r>
              <a:rPr lang="en-US" sz="1600" dirty="0" err="1"/>
              <a:t>ost</a:t>
            </a:r>
            <a:r>
              <a:rPr lang="en-US" sz="1600" dirty="0"/>
              <a:t> of the money in this country is in the hands of a small group of people who are actually being cornered politically. This group can buy the "truth" through legal institutions, </a:t>
            </a:r>
            <a:r>
              <a:rPr lang="en-US" sz="1600" dirty="0" err="1"/>
              <a:t>demonstations</a:t>
            </a:r>
            <a:r>
              <a:rPr lang="en-US" sz="1600" dirty="0"/>
              <a:t>, formation of public opinion through mass media, even the seats in the parliament. </a:t>
            </a:r>
            <a:endParaRPr lang="id-ID" sz="1600" dirty="0"/>
          </a:p>
          <a:p>
            <a:pPr lvl="0">
              <a:buFont typeface="Wingdings" pitchFamily="2" charset="2"/>
              <a:buChar char="q"/>
            </a:pPr>
            <a:r>
              <a:rPr lang="id-ID" sz="1600" dirty="0"/>
              <a:t>A </a:t>
            </a:r>
            <a:r>
              <a:rPr lang="en-US" sz="1600" dirty="0"/>
              <a:t>small group of local elites have a formal or informal authority on behalf of people’s aspirations for their own benefit. This group often voiced separatism, federalism, broad autonomy, even the issue of natives</a:t>
            </a:r>
            <a:r>
              <a:rPr lang="id-ID" sz="1600" dirty="0"/>
              <a:t>.</a:t>
            </a:r>
          </a:p>
          <a:p>
            <a:pPr lvl="0">
              <a:buFont typeface="Wingdings" pitchFamily="2" charset="2"/>
              <a:buChar char="q"/>
            </a:pPr>
            <a:r>
              <a:rPr lang="id-ID" sz="1600" dirty="0"/>
              <a:t>V</a:t>
            </a:r>
            <a:r>
              <a:rPr lang="en-US" sz="1600" dirty="0" err="1"/>
              <a:t>ocal</a:t>
            </a:r>
            <a:r>
              <a:rPr lang="en-US" sz="1600" dirty="0"/>
              <a:t> minority groups who frequently commit acts of demonstration on behalf of the ordinary people in ways that often even intrude the general public (vigilantism, violence, sweeping, conflict between mass with security forces and </a:t>
            </a:r>
            <a:r>
              <a:rPr lang="en-US" sz="1600" dirty="0" err="1"/>
              <a:t>etc</a:t>
            </a:r>
            <a:r>
              <a:rPr lang="en-US" sz="1600" dirty="0"/>
              <a:t>).</a:t>
            </a:r>
            <a:endParaRPr lang="id-ID" sz="1600" dirty="0"/>
          </a:p>
          <a:p>
            <a:pPr marL="0" indent="0">
              <a:buNone/>
            </a:pPr>
            <a:endParaRPr lang="id-ID" sz="1600" dirty="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11</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7543800" cy="1219200"/>
          </a:xfrm>
        </p:spPr>
        <p:txBody>
          <a:bodyPr/>
          <a:lstStyle/>
          <a:p>
            <a:pPr algn="ctr" eaLnBrk="1" hangingPunct="1"/>
            <a:r>
              <a:rPr lang="id-ID" sz="4000" dirty="0" smtClean="0">
                <a:solidFill>
                  <a:srgbClr val="FF0000"/>
                </a:solidFill>
              </a:rPr>
              <a:t/>
            </a:r>
            <a:br>
              <a:rPr lang="id-ID" sz="4000" dirty="0" smtClean="0">
                <a:solidFill>
                  <a:srgbClr val="FF0000"/>
                </a:solidFill>
              </a:rPr>
            </a:br>
            <a:r>
              <a:rPr lang="id-ID" sz="4000" dirty="0" smtClean="0">
                <a:solidFill>
                  <a:srgbClr val="FF0000"/>
                </a:solidFill>
              </a:rPr>
              <a:t/>
            </a:r>
            <a:br>
              <a:rPr lang="id-ID" sz="4000" dirty="0" smtClean="0">
                <a:solidFill>
                  <a:srgbClr val="FF0000"/>
                </a:solidFill>
              </a:rPr>
            </a:br>
            <a:r>
              <a:rPr lang="id-ID" sz="3200" dirty="0" smtClean="0">
                <a:solidFill>
                  <a:srgbClr val="FF0000"/>
                </a:solidFill>
              </a:rPr>
              <a:t>Continue...</a:t>
            </a:r>
            <a:r>
              <a:rPr lang="en-US" sz="3200" dirty="0" smtClean="0">
                <a:solidFill>
                  <a:srgbClr val="FF0000"/>
                </a:solidFill>
              </a:rPr>
              <a:t/>
            </a:r>
            <a:br>
              <a:rPr lang="en-US" sz="3200" dirty="0" smtClean="0">
                <a:solidFill>
                  <a:srgbClr val="FF0000"/>
                </a:solidFill>
              </a:rPr>
            </a:br>
            <a:endParaRPr lang="id-ID" sz="3200" dirty="0" smtClean="0">
              <a:solidFill>
                <a:srgbClr val="FF0000"/>
              </a:solidFill>
            </a:endParaRPr>
          </a:p>
        </p:txBody>
      </p:sp>
      <p:sp>
        <p:nvSpPr>
          <p:cNvPr id="8195" name="Content Placeholder 2"/>
          <p:cNvSpPr>
            <a:spLocks noGrp="1"/>
          </p:cNvSpPr>
          <p:nvPr>
            <p:ph idx="1"/>
          </p:nvPr>
        </p:nvSpPr>
        <p:spPr>
          <a:xfrm>
            <a:off x="457200" y="990600"/>
            <a:ext cx="8229600" cy="5334000"/>
          </a:xfrm>
        </p:spPr>
        <p:txBody>
          <a:bodyPr/>
          <a:lstStyle/>
          <a:p>
            <a:pPr>
              <a:buFont typeface="Wingdings" pitchFamily="2" charset="2"/>
              <a:buChar char="q"/>
            </a:pPr>
            <a:r>
              <a:rPr lang="en-US" sz="2000" b="1" i="1" dirty="0"/>
              <a:t>Second</a:t>
            </a:r>
            <a:r>
              <a:rPr lang="en-US" sz="2000" dirty="0"/>
              <a:t>, the source of the upheavals in our society today is socio-cultural animosity. </a:t>
            </a:r>
            <a:endParaRPr lang="id-ID" sz="2000" dirty="0" smtClean="0"/>
          </a:p>
          <a:p>
            <a:pPr marL="0" indent="0">
              <a:buNone/>
            </a:pPr>
            <a:r>
              <a:rPr lang="en-US" sz="2000" dirty="0" smtClean="0"/>
              <a:t>Socio-cultural </a:t>
            </a:r>
            <a:r>
              <a:rPr lang="en-US" sz="2000" dirty="0"/>
              <a:t>animosity is a socio-cultural hatred that stems from differences in cultural traits and fate differences of past history, so the element of desire for revenge prevails. </a:t>
            </a:r>
            <a:endParaRPr lang="id-ID" sz="2000" dirty="0" smtClean="0"/>
          </a:p>
          <a:p>
            <a:pPr marL="0" indent="0">
              <a:buNone/>
            </a:pPr>
            <a:endParaRPr lang="id-ID" sz="2000" dirty="0"/>
          </a:p>
          <a:p>
            <a:pPr marL="0" indent="0">
              <a:buNone/>
            </a:pPr>
            <a:r>
              <a:rPr lang="en-US" sz="2000" dirty="0" smtClean="0"/>
              <a:t>This </a:t>
            </a:r>
            <a:r>
              <a:rPr lang="en-US" sz="2000" dirty="0"/>
              <a:t>covert conflict is latent because a variety of mechanisms of dissemination of hatred take place in almost all institutions of socialization in the community (ranging from families, schools, villages, places of worship, mass media, mass organizations, political organizations, and so on).</a:t>
            </a:r>
            <a:endParaRPr lang="id-ID" sz="2000" dirty="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12</a:t>
            </a:fld>
            <a:endParaRPr lang="en-US" dirty="0"/>
          </a:p>
        </p:txBody>
      </p:sp>
      <p:pic>
        <p:nvPicPr>
          <p:cNvPr id="6" name="Picture 5" descr="Project Citizen2.jpg"/>
          <p:cNvPicPr>
            <a:picLocks noChangeAspect="1"/>
          </p:cNvPicPr>
          <p:nvPr/>
        </p:nvPicPr>
        <p:blipFill>
          <a:blip r:embed="rId2"/>
          <a:stretch>
            <a:fillRect/>
          </a:stretch>
        </p:blipFill>
        <p:spPr>
          <a:xfrm>
            <a:off x="762000" y="4953000"/>
            <a:ext cx="2185035" cy="1638300"/>
          </a:xfrm>
          <a:prstGeom prst="rect">
            <a:avLst/>
          </a:prstGeom>
        </p:spPr>
      </p:pic>
      <p:pic>
        <p:nvPicPr>
          <p:cNvPr id="7" name="Picture 6" descr="Project Citizen1.jpg"/>
          <p:cNvPicPr>
            <a:picLocks noChangeAspect="1"/>
          </p:cNvPicPr>
          <p:nvPr/>
        </p:nvPicPr>
        <p:blipFill>
          <a:blip r:embed="rId3"/>
          <a:stretch>
            <a:fillRect/>
          </a:stretch>
        </p:blipFill>
        <p:spPr>
          <a:xfrm>
            <a:off x="5791200" y="4800600"/>
            <a:ext cx="2619375" cy="1743075"/>
          </a:xfrm>
          <a:prstGeom prst="rect">
            <a:avLst/>
          </a:prstGeom>
        </p:spPr>
      </p:pic>
      <p:pic>
        <p:nvPicPr>
          <p:cNvPr id="8" name="Picture 7" descr="Project Citizen3.jpg"/>
          <p:cNvPicPr>
            <a:picLocks noChangeAspect="1"/>
          </p:cNvPicPr>
          <p:nvPr/>
        </p:nvPicPr>
        <p:blipFill>
          <a:blip r:embed="rId4"/>
          <a:stretch>
            <a:fillRect/>
          </a:stretch>
        </p:blipFill>
        <p:spPr>
          <a:xfrm>
            <a:off x="3124200" y="4724400"/>
            <a:ext cx="2514600" cy="1819275"/>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7543800" cy="1219200"/>
          </a:xfrm>
        </p:spPr>
        <p:txBody>
          <a:bodyPr/>
          <a:lstStyle/>
          <a:p>
            <a:pPr algn="ctr" eaLnBrk="1" hangingPunct="1"/>
            <a:r>
              <a:rPr lang="id-ID" sz="4000" dirty="0" smtClean="0">
                <a:solidFill>
                  <a:srgbClr val="FF0000"/>
                </a:solidFill>
              </a:rPr>
              <a:t/>
            </a:r>
            <a:br>
              <a:rPr lang="id-ID" sz="4000" dirty="0" smtClean="0">
                <a:solidFill>
                  <a:srgbClr val="FF0000"/>
                </a:solidFill>
              </a:rPr>
            </a:br>
            <a:r>
              <a:rPr lang="id-ID" sz="4000" dirty="0" smtClean="0">
                <a:solidFill>
                  <a:srgbClr val="FF0000"/>
                </a:solidFill>
              </a:rPr>
              <a:t/>
            </a:r>
            <a:br>
              <a:rPr lang="id-ID" sz="4000" dirty="0" smtClean="0">
                <a:solidFill>
                  <a:srgbClr val="FF0000"/>
                </a:solidFill>
              </a:rPr>
            </a:br>
            <a:r>
              <a:rPr lang="id-ID" sz="3200" dirty="0" smtClean="0">
                <a:solidFill>
                  <a:srgbClr val="FF0000"/>
                </a:solidFill>
              </a:rPr>
              <a:t>Question</a:t>
            </a:r>
            <a:br>
              <a:rPr lang="id-ID" sz="3200" dirty="0" smtClean="0">
                <a:solidFill>
                  <a:srgbClr val="FF0000"/>
                </a:solidFill>
              </a:rPr>
            </a:br>
            <a:endParaRPr lang="id-ID" sz="3200" dirty="0" smtClean="0">
              <a:solidFill>
                <a:srgbClr val="FF0000"/>
              </a:solidFill>
            </a:endParaRPr>
          </a:p>
        </p:txBody>
      </p:sp>
      <p:sp>
        <p:nvSpPr>
          <p:cNvPr id="8195" name="Content Placeholder 2"/>
          <p:cNvSpPr>
            <a:spLocks noGrp="1"/>
          </p:cNvSpPr>
          <p:nvPr>
            <p:ph idx="1"/>
          </p:nvPr>
        </p:nvSpPr>
        <p:spPr>
          <a:xfrm>
            <a:off x="457200" y="990600"/>
            <a:ext cx="8229600" cy="5334000"/>
          </a:xfrm>
        </p:spPr>
        <p:txBody>
          <a:bodyPr/>
          <a:lstStyle/>
          <a:p>
            <a:pPr>
              <a:buFont typeface="Wingdings" pitchFamily="2" charset="2"/>
              <a:buChar char="q"/>
            </a:pPr>
            <a:r>
              <a:rPr lang="en-US" sz="2000" dirty="0"/>
              <a:t>The question is why such things happen? If you look at the integration process of the Indonesian nation, the problem lies in the lack of natural and participatory agreed values ​​(</a:t>
            </a:r>
            <a:r>
              <a:rPr lang="en-US" sz="2000" i="1" dirty="0"/>
              <a:t>normative integration</a:t>
            </a:r>
            <a:r>
              <a:rPr lang="en-US" sz="2000" dirty="0"/>
              <a:t>) and the integration relied more on the power approach (</a:t>
            </a:r>
            <a:r>
              <a:rPr lang="en-US" sz="2000" i="1" dirty="0"/>
              <a:t>coercive integration).</a:t>
            </a:r>
            <a:endParaRPr lang="en-US" sz="2000" i="1" dirty="0" smtClean="0"/>
          </a:p>
          <a:p>
            <a:pPr marL="514350" indent="-514350">
              <a:buFont typeface="Wingdings" pitchFamily="2" charset="2"/>
              <a:buChar char="v"/>
            </a:pPr>
            <a:endParaRPr lang="id-ID" sz="2000" dirty="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13</a:t>
            </a:fld>
            <a:endParaRPr lang="en-US" dirty="0"/>
          </a:p>
        </p:txBody>
      </p:sp>
      <p:pic>
        <p:nvPicPr>
          <p:cNvPr id="5" name="Picture 4" descr="Portofolio tayangan1.jpg"/>
          <p:cNvPicPr>
            <a:picLocks noChangeAspect="1"/>
          </p:cNvPicPr>
          <p:nvPr/>
        </p:nvPicPr>
        <p:blipFill>
          <a:blip r:embed="rId2"/>
          <a:stretch>
            <a:fillRect/>
          </a:stretch>
        </p:blipFill>
        <p:spPr>
          <a:xfrm>
            <a:off x="657225" y="4876800"/>
            <a:ext cx="2724150" cy="1676400"/>
          </a:xfrm>
          <a:prstGeom prst="rect">
            <a:avLst/>
          </a:prstGeom>
        </p:spPr>
      </p:pic>
      <p:pic>
        <p:nvPicPr>
          <p:cNvPr id="6" name="Picture 5" descr="Tim PC.jpg"/>
          <p:cNvPicPr>
            <a:picLocks noChangeAspect="1"/>
          </p:cNvPicPr>
          <p:nvPr/>
        </p:nvPicPr>
        <p:blipFill>
          <a:blip r:embed="rId3"/>
          <a:stretch>
            <a:fillRect/>
          </a:stretch>
        </p:blipFill>
        <p:spPr>
          <a:xfrm>
            <a:off x="3381375" y="3995736"/>
            <a:ext cx="2714625" cy="1457325"/>
          </a:xfrm>
          <a:prstGeom prst="rect">
            <a:avLst/>
          </a:prstGeom>
        </p:spPr>
      </p:pic>
      <p:pic>
        <p:nvPicPr>
          <p:cNvPr id="7" name="Picture 6" descr="Tim PC Indonesia.jpg"/>
          <p:cNvPicPr>
            <a:picLocks noChangeAspect="1"/>
          </p:cNvPicPr>
          <p:nvPr/>
        </p:nvPicPr>
        <p:blipFill>
          <a:blip r:embed="rId4"/>
          <a:stretch>
            <a:fillRect/>
          </a:stretch>
        </p:blipFill>
        <p:spPr>
          <a:xfrm>
            <a:off x="6096000" y="3124199"/>
            <a:ext cx="2619375" cy="1743075"/>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7543800" cy="1219200"/>
          </a:xfrm>
        </p:spPr>
        <p:txBody>
          <a:bodyPr/>
          <a:lstStyle/>
          <a:p>
            <a:pPr algn="ctr" eaLnBrk="1" hangingPunct="1"/>
            <a:r>
              <a:rPr lang="id-ID" sz="4000" dirty="0" smtClean="0">
                <a:solidFill>
                  <a:srgbClr val="FF0000"/>
                </a:solidFill>
              </a:rPr>
              <a:t/>
            </a:r>
            <a:br>
              <a:rPr lang="id-ID" sz="4000" dirty="0" smtClean="0">
                <a:solidFill>
                  <a:srgbClr val="FF0000"/>
                </a:solidFill>
              </a:rPr>
            </a:br>
            <a:r>
              <a:rPr lang="id-ID" sz="2400" dirty="0" smtClean="0">
                <a:solidFill>
                  <a:srgbClr val="FF0000"/>
                </a:solidFill>
              </a:rPr>
              <a:t>Continue....</a:t>
            </a:r>
            <a:r>
              <a:rPr lang="en-US" sz="3200" dirty="0" smtClean="0">
                <a:solidFill>
                  <a:srgbClr val="FF0000"/>
                </a:solidFill>
              </a:rPr>
              <a:t/>
            </a:r>
            <a:br>
              <a:rPr lang="en-US" sz="3200" dirty="0" smtClean="0">
                <a:solidFill>
                  <a:srgbClr val="FF0000"/>
                </a:solidFill>
              </a:rPr>
            </a:br>
            <a:endParaRPr lang="id-ID" sz="3200" dirty="0" smtClean="0">
              <a:solidFill>
                <a:srgbClr val="FF0000"/>
              </a:solidFill>
            </a:endParaRPr>
          </a:p>
        </p:txBody>
      </p:sp>
      <p:sp>
        <p:nvSpPr>
          <p:cNvPr id="8195" name="Content Placeholder 2"/>
          <p:cNvSpPr>
            <a:spLocks noGrp="1"/>
          </p:cNvSpPr>
          <p:nvPr>
            <p:ph idx="1"/>
          </p:nvPr>
        </p:nvSpPr>
        <p:spPr>
          <a:xfrm>
            <a:off x="457200" y="990600"/>
            <a:ext cx="8229600" cy="5334000"/>
          </a:xfrm>
        </p:spPr>
        <p:txBody>
          <a:bodyPr/>
          <a:lstStyle/>
          <a:p>
            <a:pPr>
              <a:buFont typeface="Wingdings" pitchFamily="2" charset="2"/>
              <a:buChar char="q"/>
            </a:pPr>
            <a:r>
              <a:rPr lang="en-US" sz="2400" dirty="0"/>
              <a:t>On the basis of this reality, the ideals of the reform to build a new Indonesian society should be realized by building on the results of an overhaul of the whole order of life of the past. The core of these ideals is a democratic civil society, which has an adaptive Indonesian character in the global era.</a:t>
            </a:r>
            <a:endParaRPr lang="id-ID" sz="2400" dirty="0"/>
          </a:p>
          <a:p>
            <a:pPr marL="514350" indent="-514350">
              <a:buNone/>
            </a:pPr>
            <a:endParaRPr lang="en-US" sz="2400" dirty="0" smtClean="0"/>
          </a:p>
          <a:p>
            <a:pPr marL="514350" indent="-514350">
              <a:buFont typeface="Wingdings" pitchFamily="2" charset="2"/>
              <a:buChar char="v"/>
            </a:pPr>
            <a:endParaRPr lang="id-ID" sz="2000" dirty="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14</a:t>
            </a:fld>
            <a:endParaRPr lang="en-US" dirty="0"/>
          </a:p>
        </p:txBody>
      </p:sp>
      <p:pic>
        <p:nvPicPr>
          <p:cNvPr id="7" name="Content Placeholder 4" descr="Identifikasi masalah2.jpg"/>
          <p:cNvPicPr>
            <a:picLocks noChangeAspect="1"/>
          </p:cNvPicPr>
          <p:nvPr/>
        </p:nvPicPr>
        <p:blipFill>
          <a:blip r:embed="rId2"/>
          <a:stretch>
            <a:fillRect/>
          </a:stretch>
        </p:blipFill>
        <p:spPr bwMode="auto">
          <a:xfrm>
            <a:off x="381000" y="5029200"/>
            <a:ext cx="1946787" cy="1371600"/>
          </a:xfrm>
          <a:prstGeom prst="rect">
            <a:avLst/>
          </a:prstGeom>
          <a:noFill/>
          <a:ln w="9525">
            <a:noFill/>
            <a:miter lim="800000"/>
            <a:headEnd/>
            <a:tailEnd/>
          </a:ln>
        </p:spPr>
      </p:pic>
      <p:pic>
        <p:nvPicPr>
          <p:cNvPr id="8" name="Picture 7" descr="Identifikasi masalah4.jpg"/>
          <p:cNvPicPr>
            <a:picLocks noChangeAspect="1"/>
          </p:cNvPicPr>
          <p:nvPr/>
        </p:nvPicPr>
        <p:blipFill>
          <a:blip r:embed="rId3"/>
          <a:stretch>
            <a:fillRect/>
          </a:stretch>
        </p:blipFill>
        <p:spPr>
          <a:xfrm>
            <a:off x="2514600" y="5029200"/>
            <a:ext cx="1856589" cy="1390650"/>
          </a:xfrm>
          <a:prstGeom prst="rect">
            <a:avLst/>
          </a:prstGeom>
        </p:spPr>
      </p:pic>
      <p:pic>
        <p:nvPicPr>
          <p:cNvPr id="9" name="Picture 8" descr="identifikasi masalah5.jpg"/>
          <p:cNvPicPr>
            <a:picLocks noChangeAspect="1"/>
          </p:cNvPicPr>
          <p:nvPr/>
        </p:nvPicPr>
        <p:blipFill>
          <a:blip r:embed="rId4"/>
          <a:stretch>
            <a:fillRect/>
          </a:stretch>
        </p:blipFill>
        <p:spPr>
          <a:xfrm>
            <a:off x="4572000" y="5029200"/>
            <a:ext cx="1742153" cy="1371599"/>
          </a:xfrm>
          <a:prstGeom prst="rect">
            <a:avLst/>
          </a:prstGeom>
        </p:spPr>
      </p:pic>
      <p:pic>
        <p:nvPicPr>
          <p:cNvPr id="10" name="Picture 9" descr="Identifikasi masalah3.jpg"/>
          <p:cNvPicPr>
            <a:picLocks noChangeAspect="1"/>
          </p:cNvPicPr>
          <p:nvPr/>
        </p:nvPicPr>
        <p:blipFill>
          <a:blip r:embed="rId5"/>
          <a:stretch>
            <a:fillRect/>
          </a:stretch>
        </p:blipFill>
        <p:spPr>
          <a:xfrm>
            <a:off x="6477000" y="5029200"/>
            <a:ext cx="1741452" cy="139065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7543800" cy="1219200"/>
          </a:xfrm>
        </p:spPr>
        <p:txBody>
          <a:bodyPr/>
          <a:lstStyle/>
          <a:p>
            <a:pPr algn="ctr" eaLnBrk="1" hangingPunct="1"/>
            <a:r>
              <a:rPr lang="id-ID" sz="4000" dirty="0" smtClean="0">
                <a:solidFill>
                  <a:srgbClr val="FF0000"/>
                </a:solidFill>
              </a:rPr>
              <a:t/>
            </a:r>
            <a:br>
              <a:rPr lang="id-ID" sz="4000" dirty="0" smtClean="0">
                <a:solidFill>
                  <a:srgbClr val="FF0000"/>
                </a:solidFill>
              </a:rPr>
            </a:br>
            <a:r>
              <a:rPr lang="id-ID" sz="2400" dirty="0" smtClean="0">
                <a:solidFill>
                  <a:srgbClr val="FF0000"/>
                </a:solidFill>
              </a:rPr>
              <a:t>Need for balance between rights and responsibility</a:t>
            </a:r>
            <a:br>
              <a:rPr lang="id-ID" sz="2400" dirty="0" smtClean="0">
                <a:solidFill>
                  <a:srgbClr val="FF0000"/>
                </a:solidFill>
              </a:rPr>
            </a:br>
            <a:endParaRPr lang="id-ID" sz="3200" dirty="0" smtClean="0">
              <a:solidFill>
                <a:srgbClr val="FF0000"/>
              </a:solidFill>
            </a:endParaRPr>
          </a:p>
        </p:txBody>
      </p:sp>
      <p:sp>
        <p:nvSpPr>
          <p:cNvPr id="8195" name="Content Placeholder 2"/>
          <p:cNvSpPr>
            <a:spLocks noGrp="1"/>
          </p:cNvSpPr>
          <p:nvPr>
            <p:ph idx="1"/>
          </p:nvPr>
        </p:nvSpPr>
        <p:spPr>
          <a:xfrm>
            <a:off x="457200" y="990600"/>
            <a:ext cx="8229600" cy="5334000"/>
          </a:xfrm>
        </p:spPr>
        <p:txBody>
          <a:bodyPr/>
          <a:lstStyle/>
          <a:p>
            <a:pPr>
              <a:buFont typeface="Wingdings" pitchFamily="2" charset="2"/>
              <a:buChar char="q"/>
            </a:pPr>
            <a:r>
              <a:rPr lang="en-GB" sz="2000" dirty="0"/>
              <a:t>To overcome such problems </a:t>
            </a:r>
            <a:r>
              <a:rPr lang="en-GB" sz="2000" dirty="0" err="1"/>
              <a:t>Amitai</a:t>
            </a:r>
            <a:r>
              <a:rPr lang="en-GB" sz="2000" dirty="0"/>
              <a:t> </a:t>
            </a:r>
            <a:r>
              <a:rPr lang="en-GB" sz="2000" dirty="0" err="1"/>
              <a:t>Etzioni</a:t>
            </a:r>
            <a:r>
              <a:rPr lang="en-GB" sz="2000" dirty="0"/>
              <a:t> </a:t>
            </a:r>
            <a:r>
              <a:rPr lang="en-GB" sz="2000" dirty="0" smtClean="0"/>
              <a:t>(</a:t>
            </a:r>
            <a:r>
              <a:rPr lang="id-ID" sz="2000" dirty="0" smtClean="0"/>
              <a:t>1993</a:t>
            </a:r>
            <a:r>
              <a:rPr lang="en-GB" sz="2000" dirty="0" smtClean="0"/>
              <a:t>) </a:t>
            </a:r>
            <a:r>
              <a:rPr lang="en-GB" sz="2000" dirty="0"/>
              <a:t>confirms the need for a balance between </a:t>
            </a:r>
            <a:r>
              <a:rPr lang="en-US" sz="2000" dirty="0" smtClean="0"/>
              <a:t>rights </a:t>
            </a:r>
            <a:r>
              <a:rPr lang="en-US" sz="2000" dirty="0"/>
              <a:t>(ego oriented) and responsibilities (majority oriented</a:t>
            </a:r>
            <a:r>
              <a:rPr lang="en-US" sz="2000" dirty="0" smtClean="0"/>
              <a:t>)</a:t>
            </a:r>
            <a:r>
              <a:rPr lang="id-ID" sz="2000" dirty="0" smtClean="0"/>
              <a:t>.</a:t>
            </a:r>
          </a:p>
          <a:p>
            <a:pPr>
              <a:buFont typeface="Wingdings" pitchFamily="2" charset="2"/>
              <a:buChar char="q"/>
            </a:pPr>
            <a:r>
              <a:rPr lang="en-US" sz="2000" dirty="0"/>
              <a:t>This line of thought is highly relevant in rectifying the </a:t>
            </a:r>
            <a:r>
              <a:rPr lang="id-ID" sz="2000" dirty="0" smtClean="0"/>
              <a:t>our society </a:t>
            </a:r>
            <a:r>
              <a:rPr lang="en-US" sz="2000" dirty="0" smtClean="0"/>
              <a:t>phenomena</a:t>
            </a:r>
            <a:r>
              <a:rPr lang="id-ID" sz="2000" dirty="0" smtClean="0"/>
              <a:t>. </a:t>
            </a:r>
            <a:r>
              <a:rPr lang="en-US" sz="2000" dirty="0" smtClean="0"/>
              <a:t>During </a:t>
            </a:r>
            <a:r>
              <a:rPr lang="en-US" sz="2000" dirty="0"/>
              <a:t>the reform era, the people are suddenly suffering from the symptoms of "a strong sense of entitlement" that is, tendency to demand the rights (by force and violence if necessary) and reluctance to accept responsibilities for the public interest.</a:t>
            </a:r>
            <a:endParaRPr lang="id-ID" sz="2000" dirty="0"/>
          </a:p>
          <a:p>
            <a:pPr marL="0" indent="0">
              <a:buNone/>
            </a:pPr>
            <a:endParaRPr lang="en-US" sz="2000" dirty="0" smtClean="0"/>
          </a:p>
          <a:p>
            <a:pPr marL="514350" indent="-514350">
              <a:buFont typeface="Wingdings" pitchFamily="2" charset="2"/>
              <a:buChar char="v"/>
            </a:pPr>
            <a:endParaRPr lang="id-ID" sz="2000" dirty="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15</a:t>
            </a:fld>
            <a:endParaRPr lang="en-US" dirty="0"/>
          </a:p>
        </p:txBody>
      </p:sp>
      <p:pic>
        <p:nvPicPr>
          <p:cNvPr id="5" name="Picture 4" descr="PC tayangan-2.jpg"/>
          <p:cNvPicPr>
            <a:picLocks noChangeAspect="1"/>
          </p:cNvPicPr>
          <p:nvPr/>
        </p:nvPicPr>
        <p:blipFill>
          <a:blip r:embed="rId2"/>
          <a:stretch>
            <a:fillRect/>
          </a:stretch>
        </p:blipFill>
        <p:spPr>
          <a:xfrm>
            <a:off x="1066800" y="4876800"/>
            <a:ext cx="2667000" cy="1714500"/>
          </a:xfrm>
          <a:prstGeom prst="rect">
            <a:avLst/>
          </a:prstGeom>
        </p:spPr>
      </p:pic>
      <p:pic>
        <p:nvPicPr>
          <p:cNvPr id="6" name="Picture 5" descr="PC Tayangan-3.jpg"/>
          <p:cNvPicPr>
            <a:picLocks noChangeAspect="1"/>
          </p:cNvPicPr>
          <p:nvPr/>
        </p:nvPicPr>
        <p:blipFill>
          <a:blip r:embed="rId3"/>
          <a:stretch>
            <a:fillRect/>
          </a:stretch>
        </p:blipFill>
        <p:spPr>
          <a:xfrm>
            <a:off x="5486400" y="4800600"/>
            <a:ext cx="2466975" cy="184785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7543800" cy="1219200"/>
          </a:xfrm>
        </p:spPr>
        <p:txBody>
          <a:bodyPr/>
          <a:lstStyle/>
          <a:p>
            <a:pPr algn="ctr" eaLnBrk="1" hangingPunct="1"/>
            <a:r>
              <a:rPr lang="id-ID" sz="4000" dirty="0" smtClean="0">
                <a:solidFill>
                  <a:srgbClr val="FF0000"/>
                </a:solidFill>
              </a:rPr>
              <a:t/>
            </a:r>
            <a:br>
              <a:rPr lang="id-ID" sz="4000" dirty="0" smtClean="0">
                <a:solidFill>
                  <a:srgbClr val="FF0000"/>
                </a:solidFill>
              </a:rPr>
            </a:br>
            <a:r>
              <a:rPr lang="id-ID" sz="4000" dirty="0" smtClean="0">
                <a:solidFill>
                  <a:srgbClr val="FF0000"/>
                </a:solidFill>
              </a:rPr>
              <a:t/>
            </a:r>
            <a:br>
              <a:rPr lang="id-ID" sz="4000" dirty="0" smtClean="0">
                <a:solidFill>
                  <a:srgbClr val="FF0000"/>
                </a:solidFill>
              </a:rPr>
            </a:br>
            <a:r>
              <a:rPr lang="id-ID" sz="3200" dirty="0" smtClean="0">
                <a:solidFill>
                  <a:srgbClr val="FF0000"/>
                </a:solidFill>
              </a:rPr>
              <a:t>Comunitarian Movement</a:t>
            </a:r>
            <a:r>
              <a:rPr lang="id-ID" sz="3200" dirty="0" smtClean="0">
                <a:solidFill>
                  <a:srgbClr val="FF0000"/>
                </a:solidFill>
              </a:rPr>
              <a:t/>
            </a:r>
            <a:br>
              <a:rPr lang="id-ID" sz="3200" dirty="0" smtClean="0">
                <a:solidFill>
                  <a:srgbClr val="FF0000"/>
                </a:solidFill>
              </a:rPr>
            </a:br>
            <a:endParaRPr lang="id-ID" sz="3200" dirty="0" smtClean="0">
              <a:solidFill>
                <a:srgbClr val="FF0000"/>
              </a:solidFill>
            </a:endParaRPr>
          </a:p>
        </p:txBody>
      </p:sp>
      <p:sp>
        <p:nvSpPr>
          <p:cNvPr id="8195" name="Content Placeholder 2"/>
          <p:cNvSpPr>
            <a:spLocks noGrp="1"/>
          </p:cNvSpPr>
          <p:nvPr>
            <p:ph idx="1"/>
          </p:nvPr>
        </p:nvSpPr>
        <p:spPr>
          <a:xfrm>
            <a:off x="457200" y="1295400"/>
            <a:ext cx="8229600" cy="5029200"/>
          </a:xfrm>
        </p:spPr>
        <p:txBody>
          <a:bodyPr/>
          <a:lstStyle/>
          <a:p>
            <a:pPr>
              <a:buFont typeface="Wingdings" pitchFamily="2" charset="2"/>
              <a:buChar char="q"/>
            </a:pPr>
            <a:r>
              <a:rPr lang="en-GB" sz="2000" dirty="0"/>
              <a:t>The movement by </a:t>
            </a:r>
            <a:r>
              <a:rPr lang="en-GB" sz="2000" dirty="0" err="1"/>
              <a:t>Etzioni</a:t>
            </a:r>
            <a:r>
              <a:rPr lang="en-GB" sz="2000" dirty="0"/>
              <a:t> is </a:t>
            </a:r>
            <a:r>
              <a:rPr lang="en-US" sz="2000" dirty="0" smtClean="0"/>
              <a:t>"</a:t>
            </a:r>
            <a:r>
              <a:rPr lang="en-US" sz="2000" dirty="0"/>
              <a:t>communitarian" </a:t>
            </a:r>
            <a:r>
              <a:rPr lang="en-US" sz="2000" dirty="0" smtClean="0"/>
              <a:t>movement</a:t>
            </a:r>
            <a:r>
              <a:rPr lang="id-ID" sz="2000" dirty="0" smtClean="0"/>
              <a:t>, i.e </a:t>
            </a:r>
            <a:r>
              <a:rPr lang="en-US" sz="2000" dirty="0"/>
              <a:t>agreement of modern humans for the creation of new </a:t>
            </a:r>
            <a:r>
              <a:rPr lang="en-US" sz="2000" dirty="0" smtClean="0"/>
              <a:t>moral</a:t>
            </a:r>
            <a:r>
              <a:rPr lang="id-ID" sz="2000" dirty="0" smtClean="0"/>
              <a:t>.</a:t>
            </a:r>
          </a:p>
          <a:p>
            <a:pPr marL="0" indent="0">
              <a:buNone/>
            </a:pPr>
            <a:endParaRPr lang="id-ID" sz="2000" dirty="0" smtClean="0"/>
          </a:p>
          <a:p>
            <a:pPr>
              <a:buFont typeface="Wingdings" pitchFamily="2" charset="2"/>
              <a:buChar char="q"/>
            </a:pPr>
            <a:r>
              <a:rPr lang="id-ID" sz="2000" dirty="0" smtClean="0"/>
              <a:t>T</a:t>
            </a:r>
            <a:r>
              <a:rPr lang="en-US" sz="2000" dirty="0" smtClean="0"/>
              <a:t>he </a:t>
            </a:r>
            <a:r>
              <a:rPr lang="en-US" sz="2000" dirty="0"/>
              <a:t>spirit to cultivate new moral for this failing modern civilization is also evident from the ideas of </a:t>
            </a:r>
            <a:r>
              <a:rPr lang="en-US" sz="2000" dirty="0" err="1"/>
              <a:t>Giddens</a:t>
            </a:r>
            <a:r>
              <a:rPr lang="en-US" sz="2000" dirty="0"/>
              <a:t> </a:t>
            </a:r>
            <a:r>
              <a:rPr lang="id-ID" sz="2000" dirty="0" smtClean="0"/>
              <a:t>(1998) </a:t>
            </a:r>
            <a:r>
              <a:rPr lang="en-US" sz="2000" dirty="0" smtClean="0"/>
              <a:t>in </a:t>
            </a:r>
            <a:r>
              <a:rPr lang="en-US" sz="2000" dirty="0"/>
              <a:t>"The Third </a:t>
            </a:r>
            <a:r>
              <a:rPr lang="en-US" sz="2000" dirty="0" smtClean="0"/>
              <a:t>Way“</a:t>
            </a:r>
            <a:r>
              <a:rPr lang="id-ID" sz="2000" dirty="0" smtClean="0"/>
              <a:t>.</a:t>
            </a:r>
            <a:endParaRPr lang="en-US" sz="2000" dirty="0" smtClean="0"/>
          </a:p>
          <a:p>
            <a:pPr marL="514350" indent="-514350">
              <a:buFont typeface="Wingdings" pitchFamily="2" charset="2"/>
              <a:buChar char="v"/>
            </a:pPr>
            <a:endParaRPr lang="en-US" sz="2000" dirty="0" smtClean="0"/>
          </a:p>
          <a:p>
            <a:pPr marL="514350" indent="-514350">
              <a:buFont typeface="Wingdings" pitchFamily="2" charset="2"/>
              <a:buChar char="v"/>
            </a:pPr>
            <a:endParaRPr lang="en-US" sz="2000" dirty="0" smtClean="0"/>
          </a:p>
          <a:p>
            <a:pPr marL="514350" indent="-514350">
              <a:buFont typeface="Wingdings" pitchFamily="2" charset="2"/>
              <a:buChar char="v"/>
            </a:pPr>
            <a:endParaRPr lang="en-US" sz="2000" dirty="0" smtClean="0"/>
          </a:p>
          <a:p>
            <a:pPr marL="514350" indent="-514350">
              <a:buFont typeface="Wingdings" pitchFamily="2" charset="2"/>
              <a:buChar char="v"/>
            </a:pPr>
            <a:endParaRPr lang="en-US" sz="2000" dirty="0" smtClean="0"/>
          </a:p>
          <a:p>
            <a:pPr marL="514350" indent="-514350">
              <a:buFont typeface="Wingdings" pitchFamily="2" charset="2"/>
              <a:buChar char="v"/>
            </a:pPr>
            <a:endParaRPr lang="en-US" sz="2000" dirty="0" smtClean="0"/>
          </a:p>
          <a:p>
            <a:pPr marL="514350" indent="-514350">
              <a:buFont typeface="Wingdings" pitchFamily="2" charset="2"/>
              <a:buChar char="v"/>
            </a:pPr>
            <a:endParaRPr lang="en-US" sz="2000" dirty="0" smtClean="0"/>
          </a:p>
          <a:p>
            <a:pPr marL="514350" indent="-514350">
              <a:buFont typeface="Wingdings" pitchFamily="2" charset="2"/>
              <a:buChar char="v"/>
            </a:pPr>
            <a:endParaRPr lang="en-US" sz="2000" dirty="0" smtClean="0"/>
          </a:p>
          <a:p>
            <a:pPr marL="514350" indent="-514350">
              <a:buFont typeface="Wingdings" pitchFamily="2" charset="2"/>
              <a:buChar char="v"/>
            </a:pPr>
            <a:endParaRPr lang="en-US" sz="2000" dirty="0" smtClean="0"/>
          </a:p>
          <a:p>
            <a:pPr marL="514350" indent="-514350">
              <a:buFont typeface="Wingdings" pitchFamily="2" charset="2"/>
              <a:buChar char="v"/>
            </a:pPr>
            <a:endParaRPr lang="en-US" sz="2000" dirty="0" smtClean="0"/>
          </a:p>
          <a:p>
            <a:pPr marL="514350" indent="-514350">
              <a:buFont typeface="Wingdings" pitchFamily="2" charset="2"/>
              <a:buChar char="v"/>
            </a:pPr>
            <a:endParaRPr lang="id-ID" sz="2000" dirty="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16</a:t>
            </a:fld>
            <a:endParaRPr lang="en-US" dirty="0"/>
          </a:p>
        </p:txBody>
      </p:sp>
      <p:pic>
        <p:nvPicPr>
          <p:cNvPr id="5" name="Picture 4" descr="Surat kabar.jpg"/>
          <p:cNvPicPr>
            <a:picLocks noChangeAspect="1"/>
          </p:cNvPicPr>
          <p:nvPr/>
        </p:nvPicPr>
        <p:blipFill>
          <a:blip r:embed="rId2"/>
          <a:stretch>
            <a:fillRect/>
          </a:stretch>
        </p:blipFill>
        <p:spPr>
          <a:xfrm>
            <a:off x="533400" y="5257800"/>
            <a:ext cx="1833196" cy="1200150"/>
          </a:xfrm>
          <a:prstGeom prst="rect">
            <a:avLst/>
          </a:prstGeom>
        </p:spPr>
      </p:pic>
      <p:pic>
        <p:nvPicPr>
          <p:cNvPr id="6" name="Picture 5" descr="Radio televisi.jpg"/>
          <p:cNvPicPr>
            <a:picLocks noChangeAspect="1"/>
          </p:cNvPicPr>
          <p:nvPr/>
        </p:nvPicPr>
        <p:blipFill>
          <a:blip r:embed="rId3"/>
          <a:stretch>
            <a:fillRect/>
          </a:stretch>
        </p:blipFill>
        <p:spPr>
          <a:xfrm>
            <a:off x="2438400" y="5257800"/>
            <a:ext cx="1847529" cy="1162050"/>
          </a:xfrm>
          <a:prstGeom prst="rect">
            <a:avLst/>
          </a:prstGeom>
        </p:spPr>
      </p:pic>
      <p:pic>
        <p:nvPicPr>
          <p:cNvPr id="7" name="Picture 6" descr="Nara sumber.jpg"/>
          <p:cNvPicPr>
            <a:picLocks noChangeAspect="1"/>
          </p:cNvPicPr>
          <p:nvPr/>
        </p:nvPicPr>
        <p:blipFill>
          <a:blip r:embed="rId4"/>
          <a:stretch>
            <a:fillRect/>
          </a:stretch>
        </p:blipFill>
        <p:spPr>
          <a:xfrm>
            <a:off x="6248400" y="4191000"/>
            <a:ext cx="2114550" cy="2162175"/>
          </a:xfrm>
          <a:prstGeom prst="rect">
            <a:avLst/>
          </a:prstGeom>
        </p:spPr>
      </p:pic>
      <p:pic>
        <p:nvPicPr>
          <p:cNvPr id="8" name="Picture 7" descr="Perpustakaan.jpg"/>
          <p:cNvPicPr>
            <a:picLocks noChangeAspect="1"/>
          </p:cNvPicPr>
          <p:nvPr/>
        </p:nvPicPr>
        <p:blipFill>
          <a:blip r:embed="rId5"/>
          <a:stretch>
            <a:fillRect/>
          </a:stretch>
        </p:blipFill>
        <p:spPr>
          <a:xfrm>
            <a:off x="4267200" y="5181600"/>
            <a:ext cx="1962150" cy="1229798"/>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0"/>
            <a:ext cx="7543800" cy="457200"/>
          </a:xfrm>
        </p:spPr>
        <p:txBody>
          <a:bodyPr/>
          <a:lstStyle/>
          <a:p>
            <a:pPr algn="ctr" eaLnBrk="1" hangingPunct="1"/>
            <a:r>
              <a:rPr lang="id-ID" sz="4000" dirty="0" smtClean="0">
                <a:solidFill>
                  <a:srgbClr val="FF0000"/>
                </a:solidFill>
              </a:rPr>
              <a:t/>
            </a:r>
            <a:br>
              <a:rPr lang="id-ID" sz="4000" dirty="0" smtClean="0">
                <a:solidFill>
                  <a:srgbClr val="FF0000"/>
                </a:solidFill>
              </a:rPr>
            </a:br>
            <a:r>
              <a:rPr lang="id-ID" sz="4000" dirty="0" smtClean="0">
                <a:solidFill>
                  <a:srgbClr val="FF0000"/>
                </a:solidFill>
              </a:rPr>
              <a:t/>
            </a:r>
            <a:br>
              <a:rPr lang="id-ID" sz="4000" dirty="0" smtClean="0">
                <a:solidFill>
                  <a:srgbClr val="FF0000"/>
                </a:solidFill>
              </a:rPr>
            </a:br>
            <a:endParaRPr lang="id-ID" sz="3200" dirty="0" smtClean="0">
              <a:solidFill>
                <a:srgbClr val="FF0000"/>
              </a:solidFill>
            </a:endParaRPr>
          </a:p>
        </p:txBody>
      </p:sp>
      <p:sp>
        <p:nvSpPr>
          <p:cNvPr id="8195" name="Content Placeholder 2"/>
          <p:cNvSpPr>
            <a:spLocks noGrp="1"/>
          </p:cNvSpPr>
          <p:nvPr>
            <p:ph idx="1"/>
          </p:nvPr>
        </p:nvSpPr>
        <p:spPr>
          <a:xfrm>
            <a:off x="457200" y="304800"/>
            <a:ext cx="8229600" cy="6019800"/>
          </a:xfrm>
        </p:spPr>
        <p:txBody>
          <a:bodyPr/>
          <a:lstStyle/>
          <a:p>
            <a:pPr marL="0" indent="0">
              <a:buNone/>
            </a:pPr>
            <a:r>
              <a:rPr lang="id-ID" sz="1800" dirty="0">
                <a:solidFill>
                  <a:srgbClr val="C00000"/>
                </a:solidFill>
              </a:rPr>
              <a:t>C</a:t>
            </a:r>
            <a:r>
              <a:rPr lang="en-US" sz="1800" dirty="0" err="1" smtClean="0">
                <a:solidFill>
                  <a:srgbClr val="C00000"/>
                </a:solidFill>
              </a:rPr>
              <a:t>ommunitarian</a:t>
            </a:r>
            <a:r>
              <a:rPr lang="en-US" sz="1800" dirty="0">
                <a:solidFill>
                  <a:srgbClr val="C00000"/>
                </a:solidFill>
              </a:rPr>
              <a:t>" movement as follows</a:t>
            </a:r>
            <a:r>
              <a:rPr lang="en-US" sz="1800" dirty="0"/>
              <a:t>: </a:t>
            </a:r>
            <a:endParaRPr lang="id-ID" sz="1800" dirty="0" smtClean="0"/>
          </a:p>
          <a:p>
            <a:pPr>
              <a:buFont typeface="+mj-lt"/>
              <a:buAutoNum type="arabicPeriod"/>
            </a:pPr>
            <a:r>
              <a:rPr lang="id-ID" sz="1800" dirty="0" smtClean="0"/>
              <a:t>W</a:t>
            </a:r>
            <a:r>
              <a:rPr lang="en-US" sz="1800" dirty="0" smtClean="0"/>
              <a:t>e </a:t>
            </a:r>
            <a:r>
              <a:rPr lang="en-US" sz="1800" dirty="0"/>
              <a:t>must be able to </a:t>
            </a:r>
            <a:r>
              <a:rPr lang="en-US" sz="1800" dirty="0" smtClean="0"/>
              <a:t>create</a:t>
            </a:r>
            <a:r>
              <a:rPr lang="id-ID" sz="1800" dirty="0" smtClean="0"/>
              <a:t> </a:t>
            </a:r>
            <a:r>
              <a:rPr lang="en-US" sz="1800" dirty="0" smtClean="0"/>
              <a:t>a </a:t>
            </a:r>
            <a:r>
              <a:rPr lang="en-US" sz="1800" dirty="0"/>
              <a:t>new morality that does not interfere with people's private lives (anti Puritanism); </a:t>
            </a:r>
            <a:endParaRPr lang="id-ID" sz="1800" dirty="0" smtClean="0"/>
          </a:p>
          <a:p>
            <a:pPr>
              <a:buFont typeface="+mj-lt"/>
              <a:buAutoNum type="arabicPeriod"/>
            </a:pPr>
            <a:r>
              <a:rPr lang="id-ID" sz="1800" dirty="0" smtClean="0"/>
              <a:t>W</a:t>
            </a:r>
            <a:r>
              <a:rPr lang="en-US" sz="1800" dirty="0" smtClean="0"/>
              <a:t>e </a:t>
            </a:r>
            <a:r>
              <a:rPr lang="en-US" sz="1800" dirty="0"/>
              <a:t>must maintain a "law and order" without leading to a "police state" by carefully designing the authority and power of government; </a:t>
            </a:r>
            <a:endParaRPr lang="id-ID" sz="1800" dirty="0" smtClean="0"/>
          </a:p>
          <a:p>
            <a:pPr>
              <a:buFont typeface="+mj-lt"/>
              <a:buAutoNum type="arabicPeriod"/>
            </a:pPr>
            <a:r>
              <a:rPr lang="id-ID" sz="1800" dirty="0" smtClean="0"/>
              <a:t>W</a:t>
            </a:r>
            <a:r>
              <a:rPr lang="en-US" sz="1800" dirty="0" smtClean="0"/>
              <a:t>e </a:t>
            </a:r>
            <a:r>
              <a:rPr lang="en-US" sz="1800" dirty="0"/>
              <a:t>have to save the lives of families without limiting the rights of their members in a discriminatory manner (e.g. imposing a domestic role to women); </a:t>
            </a:r>
            <a:endParaRPr lang="id-ID" sz="1800" dirty="0" smtClean="0"/>
          </a:p>
          <a:p>
            <a:pPr>
              <a:buFont typeface="+mj-lt"/>
              <a:buAutoNum type="arabicPeriod"/>
            </a:pPr>
            <a:r>
              <a:rPr lang="id-ID" sz="1800" dirty="0" smtClean="0"/>
              <a:t>S</a:t>
            </a:r>
            <a:r>
              <a:rPr lang="en-US" sz="1800" dirty="0" err="1" smtClean="0"/>
              <a:t>chools</a:t>
            </a:r>
            <a:r>
              <a:rPr lang="en-US" sz="1800" dirty="0" smtClean="0"/>
              <a:t> </a:t>
            </a:r>
            <a:r>
              <a:rPr lang="en-US" sz="1800" dirty="0"/>
              <a:t>should be able to provide moral education, without indoctrinating young children; </a:t>
            </a:r>
            <a:endParaRPr lang="id-ID" sz="1800" dirty="0" smtClean="0"/>
          </a:p>
          <a:p>
            <a:pPr>
              <a:buFont typeface="+mj-lt"/>
              <a:buAutoNum type="arabicPeriod"/>
            </a:pPr>
            <a:r>
              <a:rPr lang="id-ID" sz="1800" dirty="0" smtClean="0"/>
              <a:t>W</a:t>
            </a:r>
            <a:r>
              <a:rPr lang="en-US" sz="1800" dirty="0" smtClean="0"/>
              <a:t>e </a:t>
            </a:r>
            <a:r>
              <a:rPr lang="en-US" sz="1800" dirty="0"/>
              <a:t>must strengthen community life without becoming fanatics and hostile to other communities; </a:t>
            </a:r>
            <a:endParaRPr lang="id-ID" sz="1800" dirty="0" smtClean="0"/>
          </a:p>
          <a:p>
            <a:pPr>
              <a:buFont typeface="+mj-lt"/>
              <a:buAutoNum type="arabicPeriod"/>
            </a:pPr>
            <a:r>
              <a:rPr lang="id-ID" sz="1800" dirty="0" smtClean="0"/>
              <a:t>W</a:t>
            </a:r>
            <a:r>
              <a:rPr lang="en-US" sz="1800" dirty="0" smtClean="0"/>
              <a:t>e </a:t>
            </a:r>
            <a:r>
              <a:rPr lang="en-US" sz="1800" dirty="0"/>
              <a:t>must increase the social responsibility not as a limitation of our rights, but rather as balancing of rights that we have acquired. The bigger the rights, the greater the responsibilities; </a:t>
            </a:r>
            <a:endParaRPr lang="id-ID" sz="1800" dirty="0" smtClean="0"/>
          </a:p>
          <a:p>
            <a:pPr>
              <a:buFont typeface="+mj-lt"/>
              <a:buAutoNum type="arabicPeriod"/>
            </a:pPr>
            <a:r>
              <a:rPr lang="id-ID" sz="1800" dirty="0" smtClean="0"/>
              <a:t>T</a:t>
            </a:r>
            <a:r>
              <a:rPr lang="en-US" sz="1800" dirty="0" smtClean="0"/>
              <a:t>he </a:t>
            </a:r>
            <a:r>
              <a:rPr lang="en-US" sz="1800" dirty="0"/>
              <a:t>struggle of personal interests must be balanced with a commitment to the community, without having to be victim for the group. Therefore, infinite personal greed should be replaced by socially beneficial "vested interests" and the opportunity passed by the community; </a:t>
            </a:r>
            <a:endParaRPr lang="id-ID" sz="1800" dirty="0" smtClean="0"/>
          </a:p>
          <a:p>
            <a:pPr>
              <a:buFont typeface="+mj-lt"/>
              <a:buAutoNum type="arabicPeriod"/>
            </a:pPr>
            <a:r>
              <a:rPr lang="id-ID" sz="1800" dirty="0" smtClean="0"/>
              <a:t>T</a:t>
            </a:r>
            <a:r>
              <a:rPr lang="en-US" sz="1800" dirty="0" smtClean="0"/>
              <a:t>he </a:t>
            </a:r>
            <a:r>
              <a:rPr lang="en-US" sz="1800" dirty="0"/>
              <a:t>authority of the government must be maintained without eliminating the opportunity for all citizens to convey their opinions and interests.</a:t>
            </a:r>
            <a:endParaRPr lang="id-ID" sz="1800" dirty="0"/>
          </a:p>
          <a:p>
            <a:pPr marL="514350" indent="-514350">
              <a:buFont typeface="+mj-lt"/>
              <a:buAutoNum type="arabicPeriod"/>
            </a:pPr>
            <a:endParaRPr lang="id-ID" sz="1800" dirty="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7543800" cy="1219200"/>
          </a:xfrm>
        </p:spPr>
        <p:txBody>
          <a:bodyPr/>
          <a:lstStyle/>
          <a:p>
            <a:pPr algn="ctr" eaLnBrk="1" hangingPunct="1"/>
            <a:r>
              <a:rPr lang="id-ID" sz="4000" dirty="0" smtClean="0">
                <a:solidFill>
                  <a:srgbClr val="FF0000"/>
                </a:solidFill>
              </a:rPr>
              <a:t/>
            </a:r>
            <a:br>
              <a:rPr lang="id-ID" sz="4000" dirty="0" smtClean="0">
                <a:solidFill>
                  <a:srgbClr val="FF0000"/>
                </a:solidFill>
              </a:rPr>
            </a:br>
            <a:r>
              <a:rPr lang="id-ID" sz="4000" dirty="0" smtClean="0">
                <a:solidFill>
                  <a:srgbClr val="FF0000"/>
                </a:solidFill>
              </a:rPr>
              <a:t/>
            </a:r>
            <a:br>
              <a:rPr lang="id-ID" sz="4000" dirty="0" smtClean="0">
                <a:solidFill>
                  <a:srgbClr val="FF0000"/>
                </a:solidFill>
              </a:rPr>
            </a:br>
            <a:r>
              <a:rPr lang="en-GB" sz="2400" dirty="0">
                <a:solidFill>
                  <a:srgbClr val="C00000"/>
                </a:solidFill>
              </a:rPr>
              <a:t>What is the meaning of the communitarian movement?</a:t>
            </a:r>
            <a:r>
              <a:rPr lang="en-US" sz="2400" dirty="0" smtClean="0">
                <a:solidFill>
                  <a:srgbClr val="C00000"/>
                </a:solidFill>
              </a:rPr>
              <a:t/>
            </a:r>
            <a:br>
              <a:rPr lang="en-US" sz="2400" dirty="0" smtClean="0">
                <a:solidFill>
                  <a:srgbClr val="C00000"/>
                </a:solidFill>
              </a:rPr>
            </a:br>
            <a:endParaRPr lang="id-ID" sz="2400" dirty="0" smtClean="0">
              <a:solidFill>
                <a:srgbClr val="C00000"/>
              </a:solidFill>
            </a:endParaRPr>
          </a:p>
        </p:txBody>
      </p:sp>
      <p:sp>
        <p:nvSpPr>
          <p:cNvPr id="8195" name="Content Placeholder 2"/>
          <p:cNvSpPr>
            <a:spLocks noGrp="1"/>
          </p:cNvSpPr>
          <p:nvPr>
            <p:ph idx="1"/>
          </p:nvPr>
        </p:nvSpPr>
        <p:spPr>
          <a:xfrm>
            <a:off x="457200" y="990600"/>
            <a:ext cx="8229600" cy="5334000"/>
          </a:xfrm>
        </p:spPr>
        <p:txBody>
          <a:bodyPr/>
          <a:lstStyle/>
          <a:p>
            <a:pPr>
              <a:buFont typeface="Wingdings" pitchFamily="2" charset="2"/>
              <a:buChar char="q"/>
            </a:pPr>
            <a:r>
              <a:rPr lang="id-ID" sz="2000" dirty="0" smtClean="0"/>
              <a:t>T</a:t>
            </a:r>
            <a:r>
              <a:rPr lang="en-US" sz="2000" dirty="0" smtClean="0"/>
              <a:t>hat </a:t>
            </a:r>
            <a:r>
              <a:rPr lang="en-US" sz="2000" dirty="0"/>
              <a:t>is the core of communitarian moral attitudes offered by </a:t>
            </a:r>
            <a:r>
              <a:rPr lang="en-US" sz="2000" dirty="0" err="1"/>
              <a:t>Etzioni</a:t>
            </a:r>
            <a:r>
              <a:rPr lang="en-US" sz="2000" dirty="0"/>
              <a:t>, i.e. agreement of modern humans for the creation of new moral, social, and public order based on the reinforcement of the value of "togetherness", without any Puritanism and repression</a:t>
            </a:r>
            <a:r>
              <a:rPr lang="en-US" sz="2000" dirty="0" smtClean="0"/>
              <a:t>.</a:t>
            </a:r>
            <a:endParaRPr lang="id-ID" sz="2000" dirty="0" smtClean="0"/>
          </a:p>
          <a:p>
            <a:pPr>
              <a:buFont typeface="Wingdings" pitchFamily="2" charset="2"/>
              <a:buChar char="q"/>
            </a:pPr>
            <a:r>
              <a:rPr lang="id-ID" sz="2000" dirty="0" smtClean="0"/>
              <a:t>So, t</a:t>
            </a:r>
            <a:r>
              <a:rPr lang="en-US" sz="2000" dirty="0" smtClean="0"/>
              <a:t>he </a:t>
            </a:r>
            <a:r>
              <a:rPr lang="en-US" sz="2000" dirty="0"/>
              <a:t>concept of the Indonesian character </a:t>
            </a:r>
            <a:r>
              <a:rPr lang="en-US" sz="2000" dirty="0" smtClean="0"/>
              <a:t>basically </a:t>
            </a:r>
            <a:r>
              <a:rPr lang="en-US" sz="2000" dirty="0"/>
              <a:t>refers to the communitarian moral attitude with the spirit of the personality of Indonesia animated by the values ​​of </a:t>
            </a:r>
            <a:r>
              <a:rPr lang="en-US" sz="2000" i="1" dirty="0" err="1"/>
              <a:t>Pancasila</a:t>
            </a:r>
            <a:r>
              <a:rPr lang="en-US" sz="2000" dirty="0"/>
              <a:t> </a:t>
            </a:r>
            <a:r>
              <a:rPr lang="en-US" sz="2000" dirty="0" smtClean="0"/>
              <a:t> </a:t>
            </a:r>
            <a:r>
              <a:rPr lang="en-US" sz="2000" dirty="0"/>
              <a:t>and norms that are based on the Constitution of the Republic of Indonesia Year </a:t>
            </a:r>
            <a:r>
              <a:rPr lang="en-US" sz="2000" dirty="0" smtClean="0"/>
              <a:t>1945</a:t>
            </a:r>
            <a:r>
              <a:rPr lang="id-ID" sz="2000" dirty="0" smtClean="0"/>
              <a:t>.</a:t>
            </a:r>
            <a:endParaRPr lang="id-ID" sz="2000" dirty="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18</a:t>
            </a:fld>
            <a:endParaRPr lang="en-US" dirty="0"/>
          </a:p>
        </p:txBody>
      </p:sp>
      <p:pic>
        <p:nvPicPr>
          <p:cNvPr id="6" name="Picture 5" descr="Show-case1.jpg"/>
          <p:cNvPicPr>
            <a:picLocks noChangeAspect="1"/>
          </p:cNvPicPr>
          <p:nvPr/>
        </p:nvPicPr>
        <p:blipFill>
          <a:blip r:embed="rId2"/>
          <a:stretch>
            <a:fillRect/>
          </a:stretch>
        </p:blipFill>
        <p:spPr>
          <a:xfrm>
            <a:off x="609600" y="4495800"/>
            <a:ext cx="2505075" cy="1819275"/>
          </a:xfrm>
          <a:prstGeom prst="rect">
            <a:avLst/>
          </a:prstGeom>
        </p:spPr>
      </p:pic>
      <p:pic>
        <p:nvPicPr>
          <p:cNvPr id="7" name="Picture 6" descr="Show-case2.jpg"/>
          <p:cNvPicPr>
            <a:picLocks noChangeAspect="1"/>
          </p:cNvPicPr>
          <p:nvPr/>
        </p:nvPicPr>
        <p:blipFill>
          <a:blip r:embed="rId3"/>
          <a:stretch>
            <a:fillRect/>
          </a:stretch>
        </p:blipFill>
        <p:spPr>
          <a:xfrm>
            <a:off x="3200400" y="4495800"/>
            <a:ext cx="2619375" cy="1743075"/>
          </a:xfrm>
          <a:prstGeom prst="rect">
            <a:avLst/>
          </a:prstGeom>
        </p:spPr>
      </p:pic>
      <p:pic>
        <p:nvPicPr>
          <p:cNvPr id="8" name="Picture 7" descr="Showcase3.jpg"/>
          <p:cNvPicPr>
            <a:picLocks noChangeAspect="1"/>
          </p:cNvPicPr>
          <p:nvPr/>
        </p:nvPicPr>
        <p:blipFill>
          <a:blip r:embed="rId4"/>
          <a:stretch>
            <a:fillRect/>
          </a:stretch>
        </p:blipFill>
        <p:spPr>
          <a:xfrm>
            <a:off x="5943600" y="4495800"/>
            <a:ext cx="2619375" cy="1743075"/>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7543800" cy="1219200"/>
          </a:xfrm>
        </p:spPr>
        <p:txBody>
          <a:bodyPr/>
          <a:lstStyle/>
          <a:p>
            <a:pPr algn="ctr" eaLnBrk="1" hangingPunct="1"/>
            <a:r>
              <a:rPr lang="id-ID" sz="4000" dirty="0" smtClean="0">
                <a:solidFill>
                  <a:srgbClr val="FF0000"/>
                </a:solidFill>
              </a:rPr>
              <a:t/>
            </a:r>
            <a:br>
              <a:rPr lang="id-ID" sz="4000" dirty="0" smtClean="0">
                <a:solidFill>
                  <a:srgbClr val="FF0000"/>
                </a:solidFill>
              </a:rPr>
            </a:br>
            <a:r>
              <a:rPr lang="id-ID" sz="4000" dirty="0" smtClean="0">
                <a:solidFill>
                  <a:srgbClr val="FF0000"/>
                </a:solidFill>
              </a:rPr>
              <a:t/>
            </a:r>
            <a:br>
              <a:rPr lang="id-ID" sz="4000" dirty="0" smtClean="0">
                <a:solidFill>
                  <a:srgbClr val="FF0000"/>
                </a:solidFill>
              </a:rPr>
            </a:br>
            <a:r>
              <a:rPr lang="en-GB" sz="3200" dirty="0">
                <a:solidFill>
                  <a:srgbClr val="FF0000"/>
                </a:solidFill>
              </a:rPr>
              <a:t>How to build </a:t>
            </a:r>
            <a:r>
              <a:rPr lang="en-GB" sz="3200" dirty="0" smtClean="0">
                <a:solidFill>
                  <a:srgbClr val="FF0000"/>
                </a:solidFill>
              </a:rPr>
              <a:t>Indonesia</a:t>
            </a:r>
            <a:r>
              <a:rPr lang="id-ID" sz="3200" dirty="0" smtClean="0">
                <a:solidFill>
                  <a:srgbClr val="FF0000"/>
                </a:solidFill>
              </a:rPr>
              <a:t>n</a:t>
            </a:r>
            <a:r>
              <a:rPr lang="en-GB" sz="3200" dirty="0" smtClean="0">
                <a:solidFill>
                  <a:srgbClr val="FF0000"/>
                </a:solidFill>
              </a:rPr>
              <a:t> </a:t>
            </a:r>
            <a:r>
              <a:rPr lang="en-GB" sz="3200" dirty="0">
                <a:solidFill>
                  <a:srgbClr val="FF0000"/>
                </a:solidFill>
              </a:rPr>
              <a:t>character</a:t>
            </a:r>
            <a:r>
              <a:rPr lang="en-GB" sz="3200" dirty="0" smtClean="0">
                <a:solidFill>
                  <a:srgbClr val="FF0000"/>
                </a:solidFill>
              </a:rPr>
              <a:t>?</a:t>
            </a:r>
            <a:r>
              <a:rPr lang="id-ID" sz="3200" dirty="0" smtClean="0">
                <a:solidFill>
                  <a:srgbClr val="FF0000"/>
                </a:solidFill>
              </a:rPr>
              <a:t/>
            </a:r>
            <a:br>
              <a:rPr lang="id-ID" sz="3200" dirty="0" smtClean="0">
                <a:solidFill>
                  <a:srgbClr val="FF0000"/>
                </a:solidFill>
              </a:rPr>
            </a:br>
            <a:endParaRPr lang="id-ID" sz="3200" dirty="0" smtClean="0">
              <a:solidFill>
                <a:srgbClr val="FF0000"/>
              </a:solidFill>
            </a:endParaRPr>
          </a:p>
        </p:txBody>
      </p:sp>
      <p:sp>
        <p:nvSpPr>
          <p:cNvPr id="8195" name="Content Placeholder 2"/>
          <p:cNvSpPr>
            <a:spLocks noGrp="1"/>
          </p:cNvSpPr>
          <p:nvPr>
            <p:ph idx="1"/>
          </p:nvPr>
        </p:nvSpPr>
        <p:spPr>
          <a:xfrm>
            <a:off x="457200" y="1143000"/>
            <a:ext cx="8229600" cy="5181600"/>
          </a:xfrm>
        </p:spPr>
        <p:txBody>
          <a:bodyPr/>
          <a:lstStyle/>
          <a:p>
            <a:r>
              <a:rPr lang="en-US" sz="2000" dirty="0"/>
              <a:t>Building the Indonesian character, therefore, is a process of providing a more independent position of citizens in relation to the state, fostering a democratic ethos that not only emphasizes individual rights and the rule of law, but also capitalizes on improvement of moral relationship among citizens, instilling the value of harmony that generates concern for all citizens and the fate of an entire nation.</a:t>
            </a:r>
            <a:endParaRPr lang="id-ID" sz="2000" dirty="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19</a:t>
            </a:fld>
            <a:endParaRPr lang="en-US" dirty="0"/>
          </a:p>
        </p:txBody>
      </p:sp>
      <p:pic>
        <p:nvPicPr>
          <p:cNvPr id="6148" name="Picture 4" descr="http://www.isengaja.com/wp-content/uploads/2014/08/FIlm-Pramuka-5-Elang-Coboy-Juni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91025"/>
            <a:ext cx="3557587" cy="177879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cdn.tmpo.co/data/2014/08/14/id_315541/315541_6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586" y="4391025"/>
            <a:ext cx="3555777" cy="203596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i.ytimg.com/vi/cYqyqYj9724/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1" y="4369592"/>
            <a:ext cx="2743200" cy="2057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22238"/>
            <a:ext cx="7543800" cy="1020762"/>
          </a:xfrm>
        </p:spPr>
        <p:txBody>
          <a:bodyPr/>
          <a:lstStyle/>
          <a:p>
            <a:pPr algn="ctr" eaLnBrk="1" hangingPunct="1"/>
            <a:r>
              <a:rPr lang="id-ID" sz="3600" dirty="0" smtClean="0">
                <a:solidFill>
                  <a:srgbClr val="FF0000"/>
                </a:solidFill>
              </a:rPr>
              <a:t>Table of Content</a:t>
            </a:r>
            <a:br>
              <a:rPr lang="id-ID" sz="3600" dirty="0" smtClean="0">
                <a:solidFill>
                  <a:srgbClr val="FF0000"/>
                </a:solidFill>
              </a:rPr>
            </a:br>
            <a:endParaRPr lang="id-ID" sz="3600" dirty="0" smtClean="0">
              <a:solidFill>
                <a:srgbClr val="FF0000"/>
              </a:solidFill>
            </a:endParaRPr>
          </a:p>
        </p:txBody>
      </p:sp>
      <p:sp>
        <p:nvSpPr>
          <p:cNvPr id="10243" name="Content Placeholder 2"/>
          <p:cNvSpPr>
            <a:spLocks noGrp="1"/>
          </p:cNvSpPr>
          <p:nvPr>
            <p:ph idx="1"/>
          </p:nvPr>
        </p:nvSpPr>
        <p:spPr>
          <a:xfrm>
            <a:off x="457200" y="685800"/>
            <a:ext cx="8229600" cy="5638800"/>
          </a:xfrm>
        </p:spPr>
        <p:txBody>
          <a:bodyPr/>
          <a:lstStyle/>
          <a:p>
            <a:pPr>
              <a:buFont typeface="Wingdings" pitchFamily="2" charset="2"/>
              <a:buChar char="q"/>
            </a:pPr>
            <a:r>
              <a:rPr lang="en-US" sz="2400" dirty="0" smtClean="0"/>
              <a:t>I</a:t>
            </a:r>
            <a:r>
              <a:rPr lang="id-ID" sz="2400" dirty="0" smtClean="0"/>
              <a:t>ntroduction</a:t>
            </a:r>
          </a:p>
          <a:p>
            <a:pPr>
              <a:buFont typeface="Wingdings" pitchFamily="2" charset="2"/>
              <a:buChar char="q"/>
            </a:pPr>
            <a:r>
              <a:rPr lang="en-US" sz="2400" dirty="0"/>
              <a:t>Fundamental Sociological Symptoms </a:t>
            </a:r>
            <a:endParaRPr lang="id-ID" sz="2400" dirty="0" smtClean="0"/>
          </a:p>
          <a:p>
            <a:pPr>
              <a:buFont typeface="Wingdings" pitchFamily="2" charset="2"/>
              <a:buChar char="q"/>
            </a:pPr>
            <a:r>
              <a:rPr lang="id-ID" sz="2400" dirty="0"/>
              <a:t>Comunitarian </a:t>
            </a:r>
            <a:r>
              <a:rPr lang="id-ID" sz="2400" dirty="0" smtClean="0"/>
              <a:t>Movement</a:t>
            </a:r>
          </a:p>
          <a:p>
            <a:pPr>
              <a:buFont typeface="Wingdings" pitchFamily="2" charset="2"/>
              <a:buChar char="q"/>
            </a:pPr>
            <a:r>
              <a:rPr lang="en-GB" sz="2400" dirty="0"/>
              <a:t>How to build Indonesia</a:t>
            </a:r>
            <a:r>
              <a:rPr lang="id-ID" sz="2400" dirty="0"/>
              <a:t>n</a:t>
            </a:r>
            <a:r>
              <a:rPr lang="en-GB" sz="2400" dirty="0"/>
              <a:t> </a:t>
            </a:r>
            <a:r>
              <a:rPr lang="en-GB" sz="2400" dirty="0" smtClean="0"/>
              <a:t>character</a:t>
            </a:r>
            <a:r>
              <a:rPr lang="id-ID" sz="2400" dirty="0" smtClean="0"/>
              <a:t>?</a:t>
            </a:r>
          </a:p>
          <a:p>
            <a:pPr>
              <a:buFont typeface="Wingdings" pitchFamily="2" charset="2"/>
              <a:buChar char="q"/>
            </a:pPr>
            <a:r>
              <a:rPr lang="id-ID" sz="2400" dirty="0" smtClean="0"/>
              <a:t>Conclusion: </a:t>
            </a:r>
            <a:r>
              <a:rPr lang="en-US" sz="2400" dirty="0" smtClean="0"/>
              <a:t>Repositioning </a:t>
            </a:r>
            <a:r>
              <a:rPr lang="en-US" sz="2400" dirty="0"/>
              <a:t>the Role of Sociology</a:t>
            </a:r>
            <a:r>
              <a:rPr lang="id-ID" sz="2400" dirty="0"/>
              <a:t/>
            </a:r>
            <a:br>
              <a:rPr lang="id-ID" sz="2400" dirty="0"/>
            </a:br>
            <a:r>
              <a:rPr lang="id-ID" sz="2400" dirty="0"/>
              <a:t/>
            </a:r>
            <a:br>
              <a:rPr lang="id-ID" sz="2400" dirty="0"/>
            </a:br>
            <a:endParaRPr lang="id-ID" sz="2400" dirty="0" smtClean="0"/>
          </a:p>
          <a:p>
            <a:pPr marL="0" indent="0">
              <a:buNone/>
            </a:pPr>
            <a:endParaRPr lang="id-ID" sz="2400" dirty="0"/>
          </a:p>
        </p:txBody>
      </p:sp>
      <p:sp>
        <p:nvSpPr>
          <p:cNvPr id="4" name="Slide Number Placeholder 3"/>
          <p:cNvSpPr>
            <a:spLocks noGrp="1"/>
          </p:cNvSpPr>
          <p:nvPr>
            <p:ph type="sldNum" sz="quarter" idx="12"/>
          </p:nvPr>
        </p:nvSpPr>
        <p:spPr/>
        <p:txBody>
          <a:bodyPr/>
          <a:lstStyle/>
          <a:p>
            <a:pPr>
              <a:defRPr/>
            </a:pPr>
            <a:fld id="{627F9FCA-7BA9-4BDE-AA8B-4C5C16370BC7}" type="slidenum">
              <a:rPr lang="en-US"/>
              <a:pPr>
                <a:defRPr/>
              </a:pPr>
              <a:t>2</a:t>
            </a:fld>
            <a:endParaRPr lang="en-US" dirty="0"/>
          </a:p>
        </p:txBody>
      </p:sp>
      <p:pic>
        <p:nvPicPr>
          <p:cNvPr id="2" name="Picture 2" descr="http://upiicse.conference.upi.edu/files/@headerpic_93413267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486149"/>
            <a:ext cx="9017000" cy="33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0815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0850" y="26987"/>
            <a:ext cx="7543800" cy="1219200"/>
          </a:xfrm>
        </p:spPr>
        <p:txBody>
          <a:bodyPr/>
          <a:lstStyle/>
          <a:p>
            <a:pPr algn="ctr"/>
            <a:r>
              <a:rPr lang="id-ID" sz="4000" dirty="0" smtClean="0">
                <a:solidFill>
                  <a:srgbClr val="FF0000"/>
                </a:solidFill>
              </a:rPr>
              <a:t/>
            </a:r>
            <a:br>
              <a:rPr lang="id-ID" sz="4000" dirty="0" smtClean="0">
                <a:solidFill>
                  <a:srgbClr val="FF0000"/>
                </a:solidFill>
              </a:rPr>
            </a:br>
            <a:r>
              <a:rPr lang="id-ID" sz="4000" dirty="0" smtClean="0">
                <a:solidFill>
                  <a:srgbClr val="FF0000"/>
                </a:solidFill>
              </a:rPr>
              <a:t/>
            </a:r>
            <a:br>
              <a:rPr lang="id-ID" sz="4000" dirty="0" smtClean="0">
                <a:solidFill>
                  <a:srgbClr val="FF0000"/>
                </a:solidFill>
              </a:rPr>
            </a:br>
            <a:r>
              <a:rPr lang="id-ID" sz="2800" dirty="0" smtClean="0">
                <a:solidFill>
                  <a:srgbClr val="FF0000"/>
                </a:solidFill>
              </a:rPr>
              <a:t>Conclusion:</a:t>
            </a:r>
            <a:r>
              <a:rPr lang="id-ID" sz="4000" dirty="0" smtClean="0">
                <a:solidFill>
                  <a:srgbClr val="FF0000"/>
                </a:solidFill>
              </a:rPr>
              <a:t/>
            </a:r>
            <a:br>
              <a:rPr lang="id-ID" sz="4000" dirty="0" smtClean="0">
                <a:solidFill>
                  <a:srgbClr val="FF0000"/>
                </a:solidFill>
              </a:rPr>
            </a:br>
            <a:r>
              <a:rPr lang="en-US" sz="2800" dirty="0" smtClean="0">
                <a:solidFill>
                  <a:srgbClr val="FF0000"/>
                </a:solidFill>
              </a:rPr>
              <a:t>Repositioning </a:t>
            </a:r>
            <a:r>
              <a:rPr lang="en-US" sz="2800" dirty="0">
                <a:solidFill>
                  <a:srgbClr val="FF0000"/>
                </a:solidFill>
              </a:rPr>
              <a:t>the Role of </a:t>
            </a:r>
            <a:r>
              <a:rPr lang="en-US" sz="2800" dirty="0" smtClean="0">
                <a:solidFill>
                  <a:srgbClr val="FF0000"/>
                </a:solidFill>
              </a:rPr>
              <a:t>Sociology</a:t>
            </a:r>
            <a:r>
              <a:rPr lang="id-ID" sz="2800" dirty="0" smtClean="0">
                <a:solidFill>
                  <a:srgbClr val="FF0000"/>
                </a:solidFill>
              </a:rPr>
              <a:t/>
            </a:r>
            <a:br>
              <a:rPr lang="id-ID" sz="2800" dirty="0" smtClean="0">
                <a:solidFill>
                  <a:srgbClr val="FF0000"/>
                </a:solidFill>
              </a:rPr>
            </a:br>
            <a:r>
              <a:rPr lang="en-US" sz="2800" dirty="0" smtClean="0">
                <a:solidFill>
                  <a:srgbClr val="FF0000"/>
                </a:solidFill>
              </a:rPr>
              <a:t> </a:t>
            </a:r>
            <a:endParaRPr lang="id-ID" sz="2800" dirty="0">
              <a:solidFill>
                <a:srgbClr val="FF0000"/>
              </a:solidFill>
            </a:endParaRPr>
          </a:p>
        </p:txBody>
      </p:sp>
      <p:sp>
        <p:nvSpPr>
          <p:cNvPr id="8195" name="Content Placeholder 2"/>
          <p:cNvSpPr>
            <a:spLocks noGrp="1"/>
          </p:cNvSpPr>
          <p:nvPr>
            <p:ph idx="1"/>
          </p:nvPr>
        </p:nvSpPr>
        <p:spPr>
          <a:xfrm>
            <a:off x="457200" y="1143000"/>
            <a:ext cx="8229600" cy="5181600"/>
          </a:xfrm>
        </p:spPr>
        <p:txBody>
          <a:bodyPr/>
          <a:lstStyle/>
          <a:p>
            <a:pPr marL="0" indent="0">
              <a:buNone/>
            </a:pPr>
            <a:r>
              <a:rPr lang="en-US" sz="2000" dirty="0"/>
              <a:t>Using three </a:t>
            </a:r>
            <a:r>
              <a:rPr lang="en-US" sz="2000" dirty="0" smtClean="0"/>
              <a:t>approaches</a:t>
            </a:r>
            <a:r>
              <a:rPr lang="id-ID" sz="2000" dirty="0" smtClean="0"/>
              <a:t>:</a:t>
            </a:r>
          </a:p>
          <a:p>
            <a:pPr marL="0" indent="0">
              <a:buNone/>
            </a:pPr>
            <a:r>
              <a:rPr lang="id-ID" sz="2000" b="1" i="1" dirty="0" smtClean="0"/>
              <a:t>First</a:t>
            </a:r>
            <a:r>
              <a:rPr lang="id-ID" sz="2000" b="1" dirty="0" smtClean="0"/>
              <a:t>, P</a:t>
            </a:r>
            <a:r>
              <a:rPr lang="en-US" sz="2000" b="1" dirty="0" err="1" smtClean="0"/>
              <a:t>sycho</a:t>
            </a:r>
            <a:r>
              <a:rPr lang="en-US" sz="2000" b="1" dirty="0" smtClean="0"/>
              <a:t>-pedagogical </a:t>
            </a:r>
            <a:r>
              <a:rPr lang="en-US" sz="2000" b="1" dirty="0"/>
              <a:t>development </a:t>
            </a:r>
            <a:r>
              <a:rPr lang="en-US" sz="2000" b="1" dirty="0" smtClean="0"/>
              <a:t>approach</a:t>
            </a:r>
            <a:r>
              <a:rPr lang="id-ID" sz="2000" dirty="0" smtClean="0"/>
              <a:t>, i.e </a:t>
            </a:r>
            <a:r>
              <a:rPr lang="en-US" sz="2000" dirty="0"/>
              <a:t>Sociology </a:t>
            </a:r>
            <a:r>
              <a:rPr lang="en-US" sz="2000" dirty="0" smtClean="0"/>
              <a:t>needs </a:t>
            </a:r>
            <a:r>
              <a:rPr lang="en-US" sz="2000" dirty="0"/>
              <a:t>to be revitalized as a curricular course in formal </a:t>
            </a:r>
            <a:r>
              <a:rPr lang="en-US" sz="2000" dirty="0" smtClean="0"/>
              <a:t>education</a:t>
            </a:r>
            <a:r>
              <a:rPr lang="id-ID" sz="2000" dirty="0" smtClean="0"/>
              <a:t> </a:t>
            </a:r>
            <a:r>
              <a:rPr lang="en-US" sz="2000" dirty="0" smtClean="0"/>
              <a:t>and </a:t>
            </a:r>
            <a:r>
              <a:rPr lang="en-US" sz="2000" dirty="0" err="1"/>
              <a:t>nonformal</a:t>
            </a:r>
            <a:r>
              <a:rPr lang="en-US" sz="2000" dirty="0"/>
              <a:t> </a:t>
            </a:r>
            <a:r>
              <a:rPr lang="en-US" sz="2000" dirty="0" smtClean="0"/>
              <a:t>education, </a:t>
            </a:r>
            <a:r>
              <a:rPr lang="en-US" sz="2000" dirty="0"/>
              <a:t>which acts as a vehicle for breeding and </a:t>
            </a:r>
            <a:r>
              <a:rPr lang="en-US" sz="2000" dirty="0" smtClean="0"/>
              <a:t>empower</a:t>
            </a:r>
            <a:r>
              <a:rPr lang="id-ID" sz="2000" dirty="0" smtClean="0"/>
              <a:t>ing</a:t>
            </a:r>
            <a:r>
              <a:rPr lang="en-US" sz="2000" dirty="0" smtClean="0"/>
              <a:t> </a:t>
            </a:r>
            <a:r>
              <a:rPr lang="en-US" sz="2000" dirty="0"/>
              <a:t>of children and youth in accordance with their potential to become </a:t>
            </a:r>
            <a:r>
              <a:rPr lang="id-ID" sz="2000" dirty="0" smtClean="0"/>
              <a:t>member of I</a:t>
            </a:r>
            <a:r>
              <a:rPr lang="en-US" sz="2000" dirty="0" err="1" smtClean="0"/>
              <a:t>ndonesian</a:t>
            </a:r>
            <a:r>
              <a:rPr lang="en-US" sz="2000" dirty="0" smtClean="0"/>
              <a:t> </a:t>
            </a:r>
            <a:r>
              <a:rPr lang="id-ID" sz="2000" dirty="0" smtClean="0"/>
              <a:t>society </a:t>
            </a:r>
            <a:r>
              <a:rPr lang="en-US" sz="2000" dirty="0" smtClean="0"/>
              <a:t>who </a:t>
            </a:r>
            <a:r>
              <a:rPr lang="en-US" sz="2000" dirty="0"/>
              <a:t>are fully aware of their rights and </a:t>
            </a:r>
            <a:r>
              <a:rPr lang="en-US" sz="2000" dirty="0" smtClean="0"/>
              <a:t>responsibilities</a:t>
            </a:r>
            <a:r>
              <a:rPr lang="id-ID" sz="2000" dirty="0" smtClean="0"/>
              <a:t>.</a:t>
            </a:r>
            <a:endParaRPr lang="id-ID" sz="2000" dirty="0"/>
          </a:p>
          <a:p>
            <a:pPr marL="0" indent="0">
              <a:buNone/>
            </a:pPr>
            <a:endParaRPr lang="id-ID" sz="2000" dirty="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20</a:t>
            </a:fld>
            <a:endParaRPr lang="en-US" dirty="0"/>
          </a:p>
        </p:txBody>
      </p:sp>
      <p:sp>
        <p:nvSpPr>
          <p:cNvPr id="2" name="AutoShape 2" descr="data:image/jpeg;base64,/9j/4AAQSkZJRgABAQAAAQABAAD/2wCEAAkGBxQSEhUUEhQUFRUUFBcYGBcXFxgVFBgXGBcWGBobFhUZHCggGB0nHBgYITEhJSkrLi4uGB8zODMsNygtLisBCgoKDg0OGhAQGy8lHyQsLCwsLCwsLCwsLCwsLCwsLCwsLCwsLCwsLCwsLCwsLCwsLCwsLCwsLCwsLCwsLCwsLP/AABEIAKoBKQMBIgACEQEDEQH/xAAcAAACAwEBAQEAAAAAAAAAAAAEBQIDBgcBAAj/xABLEAACAgAEBAQDBQQGBgcJAAABAgMRAAQSIQUTMUEGIlFhMnGBByNCkaEUUrHBM2JygpLRFUNTotLwNFSDk7LT8RYXJDVzdKOk4v/EABkBAAMBAQEAAAAAAAAAAAAAAAABAgMEBf/EAC0RAAICAQMDAgQHAQEAAAAAAAABAhEDEiExQVHwBCITgZGhMmFxscHR4fFC/9oADAMBAAIRAxEAPwDKcjH3Iwz5GPeTjrsxsV/s+Pf2fDTk4+5OCwsV/s+Pf2fDPk495OCwsWfs/tj3kYZiHH3JwWKxZyMS5GGXJx7ycGoLFvIx6MvhiIcSEODUFi8ZfFiZfB6w4tSHDsLAUy+PZikYt2VR7kD+OA/E3HBlVCqNUjCwOwHqcZI5KWf73MyCNTuuqyzAm/u4+te/T3xnPMomuPE5GizHinLqaGp9/wAI2/MkA/QnA6+J9R8kJYfVv0Vf54FyeZysHwZfmN+9K3f2UWP4Yd8M8TSykiOJAqbtoQHSN+uo79D0HbHLkzzOqOCK5R5l+MA1zMk5/uT/AMmwxgz/AA9yEkhmhc+jstDayRMtbfPDCDxvGg/pYSaGzRx3vv3T0w/4H4gTNC2y0UiBimoRUA3cEr0P0xy/Hny20XLHHshRmfBWpdeVkEo7KQEkP9ncq/0N+2Mw+XokEEEGiDsQR2I7HHW8hweCKQNlwYlY+eEn7o33jP4GB+QP64VeO/D5d1kiUs5OlwPiO3lY+p2IJ9hjfD6pt6ZfU5smJLeJzkQ4+5WG+c4W8QBdSNVgX6irH6jA4hx2KSe6OdgPKxIR4OEOPeTh2ADy8fcrB4gxIQYViFwhxLk4YCDEuRgsBdycSEGGAhxMQ4VgLRl8WDL4YcnHvJwrGL+RiSwYPEOJCLBYAHIxbycF8rE+Vh2AJyse8nBvKx7ysOyQLk4+5OD+Xj7lYLAB5OPRBg7lY9EeDUADyMe8nB3Lx6I8LUADyMfcjB/LxIR4NYC/kYkMvg8RYmI8LWAAMvi1ctg1YsWiLEubGjkXiC0zcrEa5tdRqRqWNQBpYqfiY9h0HU3YwBwpDNmEDW2uQaybsi97P5jGjyuVJ404eqEjub6aeUSv8Vxcj5fLzFy4Yq7EJH5j8RI1Nso6+p+WMJS3Z3wdJUAeLeBxxzMEWl8hoXQuMMdrHqO+NH9l3DAzONJKmIXQ3s/tPpe+w9cCv4pWWQssEWo1uymZtlCil7bKMP8Ah3F5+qrPfosSoPycYwllSVDptAfHvCUgDcmGZ6RBsGbflpY2T1vG18AcI1ZDNQyKV1ZiQkEEEU2obbHsMU8P43mh/q5x7Xlxv8sPcpxuX/WLmF+aROProF4hZY9RNSAI8hLl2jUa5Y5LqyGZCCdiWokEV+Xvh9xfLyR6ZI11lRut0TXStu42/LF+TzQkArQ+k3SjQ6/NGP8AMYPy7FgLINH09DtYPQ9MJY4y4Jc2uTP+JeHHNZYsALVRIm9kkdQK9VJ+tY5msWOzZFdDNF2HmT+w3b6Gx8qxzrxTwzkZhgB5W8y+lHt9DYx1+n9saMMqvcRiHHqwYMjS8ELBjfUYi7kY+5OGLQYraPBqACEWPuXgkrjzTgsCjlYkI8XBMSCYAKAmPdGCAmJCPCGDBMSEeCBHiQjwADcvEuXgnl4ny8FjBuXj3lYK5ePeXhmNgvKx7ysFCPHvLwBYJy8eiLBYix6IsA7BRHj0R4K5WJCLCCwTl49EWDBFiQiwDsEEWJiLBYhxYIcKxgaxYq4lm0y8TyyGlQWfX2A9ydsNBDjO/aBwt5sm6x1qDIxBNDSp3snpQ3+mJbKjyc7zWdzHEpm5ahVIANUoCAmuY/Vup26b7DDaDwtlsvRzcoLVekkj8ol85HzrCiPikkeXMeRvQr1JmAKd3bbyHrGtbD8VbmrrF32bcPXM5iQzAMqrdMdVsWq2PQnb3xzytps7VSHsfiXKQCoo3YDppCwL+a+Y/XB+W8XExNKMpGYlssz24FVZNEE9sY/inhSVtXJgkeiwFKSK5r1u23wkfQDHQeBcAf8A0dNBIoSSRJAoZ0UWU0i6YVuB6YiUFXIakDRfaYkflAyykGtIWQG/StWNTwnx1I8Ql5A5WorrFomoNoIJZjvq26dccyzvgXOtmXZBByzOxU/ta2U1kg6eZ109sdHg4I44M+UISSVpHbQrxNYbMFxRfUp8pBo3gWOuJBKS7Giy/HIJqLAxOOj7Gj/bHb2O2GwzI67ahsw/gRfUdwfTHIx4czOWhQxxSIRI/MUoSpUiKj5LVa81FaHXbqR0lYIQqLIRzEAAskXqqjXoetdjYxnKU1fH6g4xLDxQGRRsCuorRssBu61/Z83zTA/jfh/NgEi7tGb2/dPX+R+hxmM3xfKrMoe0njIIAY7MfPaqoFglid+t4InzrOtcvMOldDrCV9SAMKGdx5CWO+BVkgAo1ECmbqa28p/mcFjNR9BqY+iqT+poYhHC4JqAIRtuN/XrW/54r4jHmo4nkQKSilgtVqrci76kA/pi36mT4RKwR6sJBLX5HWgN2A3u/Qn0xH9iZ/6MF/7O+EDZnN5kEUiNpPxnlxDt1I1SEdug9jimHhOcJOriGVB9AGb9VXDXqJfkD9PF9R9Pw+RPjR1+akD88UCPEMl/pWI2jpOo68qSzXvG2lj9AcOYJBmY2cpy5I/jFab9dS9j77ehxtH1KbqSoyn6dpWnYsEeJrHi8JiYTHSc1lAjxLl4ICYkI8IAbl4kEwQI8TEeEMHEeJcvBATEtGEOwflYly8E8vEhHjQwBdGPgmC+Xj3l4BggjxIR4K5ePRHhADCLEhFgoR4kI8FjBRFiYiwSI8TWLE2UDCLExDgoR4yfG/HkGWkaIo7SIaKlSv5EiiO/UYlsqKb4NOsGM140kSTLyZdJgjSDSaXmeU7MKB9O+EnEfG8ksQ0roDizQt9PZRRNk9du1dzsq4XkJ8xqJDRoPwKV57+7EklB9CfljGeSuDeGPuT4fDlsnByC4OuQSES0WZgFFLHGenl6WcH5TNEf0OWlonroTKp8zq0ufyOIZFUiYqqrBf4tJZifWSUnUR/zti8NOG+GwD1A8rd9pBe3uDjmcr6m4wUzSf6jKIezF5Jm+o0Afrg5OH5sCxNAo/qZcmvzfFKRu26rLW1gm6sdPi/XBeR4I2vzR/FbCz8tQ6dbN/I+2M7CwyDh2cUX+2If+wX+BOJPw/OMLXNQke+Vv8xqweOFiOSBuXHZZ0+K+sbNv5f6gw5zU3KjZyiGhsA27E7Ko8vUkgfXDUbDUZ/K5bPR78vKzD1id8rJ9BuD9SMFQcSR5FWVGinqlTMqFY96izCWr+tAthhk8uuWg1Tt5rLyMDtrdixCjrQJ0qPQAYBly0mZ1GWo8uVIWGUanc9nez91VWFU30JIOw2cXFb+fIm7EPi3hzCKV8sxXMaUAplSXylR8Z8pGm9/0Bxzh/D2ckVv2iUWQCC0ss5sHuIwANrxuZZdDBIZGnAJuQi0UAHrL+I9B5QT64i+Xlk3LCvUC/1xislcI0DM94zSlCwsdPckAfkd8B5bjs2ZcRoI01XsbYn12wI3hsNuzMfrX8MM+A8BSKaNkUagTpJ/e0kjf3Ir64e74JtDWHhEsakyNq28vlCha6gAfP8A3cD8Q4Dl5+TLJEpLIFY6TZKsR1B+eNlmWV4tQ6EA/Qjf9CcBcKyTlAHpQr2oAYH1383TfFRjvQtXUzfgDhcQbMIFXUrKQQX1KaI2Zt1+QPbGgjy+ttZFGRGR9qOpdtx37796GDOHcEWGV5VZyXUAhiCNjdjaxi/MuLBseV6O42tT19O2LzYqgmEZbmCRMWBcFSKmthrT4j+Iep98TkyMnZHPyUnHcpJnntNAgGJhcetGy/ECPmCP44mgxQrPAmJhMWKuLBHiSkynRiWjF+jENOEOz3l495WClixMRYuzIEEWPeVgsR495eFYwUR4kI8FCLExFhWAIIsTEWChFinPZmOFDJK6og6sxoYlspIiI8TWPFGU4vl5AhSVDzCQu9Fq3NA79MV8WaWSJhk5ohKD+KnBG+xo+Un136YnWn1KpnPvtM8V5iLMDKZbyHlh2cbsdV7D0Ar63jH5Ph6sWkzrysxXy6a6i/iJIofLDXjWYnM7DOhhIqivuwTVt+IA2vpuRvhTmJiaCF9zvsVoe5oVfTEvc6I7KkNcnxrl+WCKBwTRDE39WIB+gJ+WDpM+GIIQxsOwYsO26sNLD8j88JchBbUKHToK6kDZj33v6YqzU7oaOle2omj/AHtVj9RjFwVlKzYZfjtgiVImJvckrJfQG9yw+e59sFt4mjSlTcdxpoH5BjsffGCmXQw5hOkg2RenddvKwZe99Rj3h6hJEOqxuTps7BTvpj8v+6f54n4SZaNk/imQnVHGxCg9GWq9wOuB38QZlJCeUgZbA1GVgLG/wpXT54zOUIjtySfLVGq3Kg7yCztfU4a8Sy6/tDExI+p68yxgfDQNl9R7He+mE8aRVoOHijOLIr6YCwFqSJ203YNAR0O/541fhDjM+Zkdsysf3YUx6VlADHUCdLKB0qsYt+GMRHUIqgK5alRbv+Ivdd6GNZ4ZyZy0eacoQUQfDGgsgkbaOv1vCcFWwdBhl/Fyly8kauymhUyUnXpGTsdjud8N0zcWaUa9UjE7RyAxR+uwFh69LY4z/AxUUzyw0mkEdTsSTYIRaIHoSb2xV4fI5yN5PNNGBpAXo2mqdmckWATYsi6F1hq+HwDRbn4AT8Yj7BDGyyfTWBf0XthRyljbUGkZxdFmA/RmCi/ljreYy6SDS6qw9GAI/XGP8QeAUkUnKvyJO1gPGfz8y/Q17YcvTSXBKlYn4bxFZPKSgf8AdDhjXqK/hvWHPCQP2iMGiLJrruFNGvnjj3EuH5vL5pYsw7hr6AKqkHZSGLfPpjQ/ZfIwzy27NqTvJrHxJ0FUDucOMapiaOnw8VhGtdZJ1uCh2CnUQV96N48/0lJ2kjUVtSl/XuSPbCOPg6HPz2Osmr23AONdHw5ANlGOdpqXtKtGdnzsh+LMynavIFQfPYE/rhPPCp1eWWQt11O2/wCoxs8xkV9MAR5cF9JHUEfWjWE9T5Y9SRz2XMop8uWy5rbzOt+/c4Z5LxA4F8gUDRMcqmif74o4BzviCeJ3CwwUjgBmkFkEEjUuk12+eHvhPj+bzSzECEtCLESqrcwV8Iel0G/WxjRQsNQz4VxpZGCFpYnPRZL3+QktW+mDM3HprWFWzWtRpF9tadv7QNb7gDC88WDvycxkHXUaFJpVj2KODTHuOhw/y2VDR0SWVVIGr4v7/vVfPfApzg/a7CUYyW6F8cOLRFglV2HsKxMR49CzzgXlYq5eGPLxTowWMkqYmExaiYsCYdkIH0Y9CYv049C4QFQTEgmLQuOSeOfthWEtDkV1So7K8kifdigykILBLBq6itsBcY3wa/7QPFicNyxc7yvqWJasF9JILC/hHfHCOJePJ8wtTM0j6Cuo6dIB6jQQQb2369cJ/EnH5s/Nz8wV16FXyjStL6Df/k4X5HKNLIEWgT3Y0oA3JY9gBgcE17jeMaHqcVOZVYXVwQbj5I31AE6dA7bXt0Iv1xZwzxY8aBZGLAbbCtunUEXQ9R2GC+GcMy8TAqJZpB0bU0K3/UVPOf8AED7DD/hvDXjNwZPlmiNWglqIogtMzbHGMljqqLKMtxmTOZeMlG5WXZ0Emu5GL6ToN35QKN+4HfAk2ZDbLqPXSdx22sWbv1Ox+eNNleByShINCx+VnY6aVVLabGihdKKGCf8ASWQyG0S8+UWCwo79/P0G43C4VrhAJeH8HzD8shGUnrersGAO5sC2XbcbdsaCDwCCXeRwpdixKjSR7Eige3UdsZ/iX2iTm9JSJf6o1N/ib+QGMpxDxW8h87vJ/aYkfkemHpkx0dSj4Dw6LZ5UPzcA37hKxf8AtHDFoUjV08havkSMcaTisz/0cbH5An+GCo8tn36Lp+ZA/nhOD6sKR1h+JZJiLRq9lW/1NfnhtlPE2UX8E9+ocJfz5ZUH6443H4ezzdZQPqf5DBCeD80euZI+Wr/MYyaS/wDSLSR22PxblO8Ln5kMf1ODI/FOUP8Aqq/up/njhi+Ccz/1tv8Ae/48Wr4Ozg+HNt9S3/EcGuuJr6DpdjuycaybiipAOxGny/UKd8A8UMXMy5gZlRZVZgofTQdW3HQd/wBccYPB+LRbrJrA9z/Na/XHsfizP5f/AKRCSo6sBY+rLYGC5vjSwpH6UgzKP8DK3yIOLccB4b45jlog6W/56HGj4d9ojxkBmDr6Mb/JuoxrHO7qcaJcex0LjvC4ppIGkRGKuQCyqxAKliASDW6Dp6Ysk4ciUVUDSQR6CvbCnL+KocysbIaZZFLIeoBBWx6jzdcaCWUFT7g/wxlmabtCQongrOk/vRq31Fj+WHoGFBlDTwuPxRsPqrC/1Jw5wNXJiQPOuE0p0yKewIvD2UbYU51MZsbMVnkLFvuCVJPV9Jq9ugsHDnw7BJAS8WRYFhRJnbcfJxWB+IOQbHrja8KkuNf7I/hi8W8khWATSNIAJIJY9LKwI0SAFSD2N/pgfJ5co0pD6ke6B2KeawpUixsT1xo8BZ+GyrChRIbbcqQdv8VH6e+N54b3BypMCjXEhOmsJrTWeiahrNdaXrjO5jxnl4pZYMwHy5QeR5RUUg3G0gBAN9j1sVeOKeI85NFmGsOXdtSlZXLMpFoQ+xA0EbAAfli5N9Dmhjvk7h4j8TJlWG4kXSdaLWtTdA3YHXaj6H0xkP8A3pt/1Nvzb/LHIM1xdiTbs9EG2NqzD94Gg4sDqMA/t7/vH8z/AJYjRN72bKET9gLiYrFKOGUFSGB7g2PzGIPMqbuyqPViAP1xscVtOgqse1jyNgQCCCD0I3B+RxOsItI5Z9vnGJIMpDFHaiaQ6nBKsOXpYAEHv/LHAJZixJIFkkk998fpP7ZPCc2fyqHLgGSBy+izbqVoqoGxbp19Mcq8I/ZlNnP2qNw0EsEa6eZ8JmY3pYDcLpFE70fXpi09joxtJHPm9sGZFXjZZNPlpjvQsAear6kWMVZrLGKR43FNG5RgCCbUkGm3B3HXFmSg5oYajqVLQEgA7ixbEAbWfphs0OjcH4kIsuHy8BneRwCS3LVW0aggFguADZJIFnv1x1Xh+TCRqNKqdIsL8Iahqodhd4x/hPwy6ZWFQoIUmQSSswtnCg6Yk30gAAamvrsOmNrAzaRrKlu5UEA/IEmscMmuhLZzDx3x92lky6jlqpCuQd5ABYB9Fsnbvt8sYvMNQOOn+MvDAzJaRPLIKBv4XAAo2Oh7b+n1xy7PpJGxjZdxtjWDXQaIcP4C+YOpyQp6AbsR6+wxquHeE0SiIxfq3mP69MavwLkRNlEk01dj3JUkfyxpBwqvQfPGUskm6G2Y+Dg3/PTB0PB/bD92gj+OaJfbUL/jih+NZNf9df8AZBP66cZ0LcDj4V7YuHDfbF0PiPKfiaQ/IH/MYPi8W8PH4JT8xf6F8RRSTF8XCmbZVJ+Qv+GDU8KSt+CvmQP0u8MY/tAyQ6cwf3QP4NgiDx9kmNcyj7iv541jjx17mPcUjwTL1VwvyY/yGKM74WzYB3SYejUW+hNH8sbaLjMLCw/6H/LE5cysilUlUMRsQQSD8sX8PC/wv7oN0fm/xHwVDJapy5L3A6Ed/r749yfA3asdM8R+EpFYSBQ4rqu5/Lr+WBchlhjNzklTJ1CjgnAzDTlmLCq3NCyO2OhZLO2BZwofLeQn03xQvEFQhWOkn4dWwb+yehPt19sRdivc0OWz0aLC7uFCySKSQa83m3NbY0S5lWTXGRIO2gqb+Ruv1xkct5svflJWUfG2kC1K7sdx07EfPGReJxJM+XeSGSOWi8MiOpBRGGuIOdSjVuSWPavS9endjvY6zl82kgbQ16TTDcMp60ymiprfcd8AZ4Y59wXxTK7pLOPvQ5AmiHkmjB0mKaLqtgalO9NROkFgY8Z8YT/tMi3oir7tQo5um6BtgQrPYbUwIRGUBWZwMTalwGpUaLicWCch4g5KhStj57/TGHy3H87nJFSIRRITpBbzFq+IiRhuB+9p3Y0AaLDUx5iKJ1gjifMTFgrAMKBPUySfIE1WwB6dMHBP6G4yWcEig7AkXV3/AOuEX2kZySLh8zQsVl8ugg0dmDNv28gb6Xhlkcske7adQBLFbCKPqT09cYLxpm2EQSQsz/tGYUUOiMk6AMPQK6uD30v6DHQ8kox9xZyMcSnmpWkOkkyMu+kuW0RlgOragWs+g3wvzmeOlgGJ5mwLNYSEXXXozkWR1of1sMJI9YVaa60qQdOw1AnRXXqwJJ69sRzUZTddiCp6DazoH3ZHkIodR364jWr4IsTwcOlkGsBI0G3MlZY0Ffuht2PyBOPP2SP/AK5D/hzP/k4ZZ3LxeYuI3bzbs8yyWL9LU2f1OB/9Hr/sP/2B/wAONY5dSvf7fz/g1bOvfZ5xDLNqhiycyvVkrKQwFe7hgfmBi7jvgfLTksM3mIWJ+HNAul+gckAfmcbbwnI8330mlm0KAwQIdwCbr3v6VhoZ9U0kbIpVERtZO/m1bEVtWm7vuMZY/dHUntexq9nRyrh/A+McO82VZcxD+4jCSMj2RqYf3Majgv2iwuRHnEfJzdKkBEZPsxAI+o+uNM3CYSdSBoyd7jYrfudJ831xVm+GO66WaLMJ3SeNWP0IqvqDjS5Lp59iXGLGkbBgCpBB3BBsEex74lWMtleErljcUc+VBNkQtzsuf+xcHT/cUH3xPiXixMqrNNJA4XSWVW5U4DMFH3Dk3uf3h0O2KWRGbxnKvH/2X5ps3NLlMtqiJ1WJgzyFyC1K+6sCx71QHXHPvG3h45DNPlySaVWF1qphdNW1joflj9TcD8T5bN/0MgLfuN5X+inr9Lwl+0Xh8kiw8rLxzB5ljmLRo7xxMRbhmBoCu3ej2xophuiOSh5OWgi/2cMan1sIAf1x8r49z0ttgWWcIuprruQCa9zXQe+OG7E+QXOHVfveMtn5Mnl7kzSmV7pIRtqI6s57L/zRxrxHYvGB8eQ5eR6M6xzoKClSQwJ2BrpvdEYuCt0CKs348zTqf2eNIY12qNAdPtqO35AYy8/iPMTkgtLIe9s2kfyGNz4S4Ny8lIW3LuGP+Bdv1OFOVgiOUQIxZwWaRWXTp1DygMDbjc9em3ti1KK6F2ZETzkjdEGpQbNnzGh0vEIzM91OaDV5VJH0NC8O83lJOZGIoywLgnRHqoAjqQPnvivhfA8+Qo5GYo9bQiup79O2NlVWFi2TJSkL97MfLZpTvbEfv/LDfh3htnjDNJLbXsQbFGv3sMT4PzzVUEhpFvdRvdkHbGu4H4QzSwoGhIOhurLsxe/X0xnOaS2C2YseD9t5X3xtPs98KxN5H3NMdRALdcND4azAUfdGwf3l9/fDXwXk5IJfvEK2rCzR7g9QfbGOu2lLgVsz+c4LnIOYY5fIspA1ghdJYgABdziE+UzT5Ez80JJGGLChpf2AI9QfffHT88bBADdt6NfMYzEwDZKWj1M/YgkEsLAPsbxjKKUuC9RyrK+O80iiRZGKobZCL00aNjoV7agNu9d9HB4qSWMSmJ/OLuMEKxNra9wwIoqbo11BBIKZC4NYNMa+80gsDzdIvsw7G9yCevTBmQyQpggoEqWQeVFcA+eKz6BiUu+3TpUpRXQhsPyfHGZGIjUALvqZ1NmxVaW3BHTEMzxWNlZHidhtaUkgINH4QdXcncDA+X4TMp5qmKUyPp0DTdEGigdPMSOgB3IrriPEsokikPlo1YBh5Pu3Urq8wodRTda6D1GMnIKDOC8ajgUxpP8Aduykxy/00QB82nWPOtX5TuOxOy4U5jjiImYXVl5WdIFFli2qJ2jamGwtFDXaiiCKwvaONkJillodUkZZU03ROoWUA3O4PTri2XhxPmYIxFAbBgSAe6gFfyF1Xe8S8ncnUG5SULEolu1VQtKAaSIPIderemJsMD0FDe8KnFQvLIXEkh1lQAGCsDoUBgSBW/oafr1HmSYBgshXQGO3QEM4cotk91ANH90XucFcTdZXdmsRqBo3KsaI1Pe6qSSew3Ue+MVJxlRNgkOdlEUsSgliBdmz5QaVfZRYDbeZmYbtYAg8QS5cAuHIYrbqXV1F2fxb70D/AGTg9YvPRYuO7gncrQoaRQux6WFPtgE6TY30MVW63YHc2LrqGO/qcaxy9xqVEM1xfMCAIkrgBgySKxVlJ6q5u2WiV32+RGLMxJM6gSu0YWRfKSWs3pUSMfiUeUdapgcAfsrbw0lllCszbEN+/e2oXtvYI6+rLKClKr1k0+SiPPpJ5ZrcXqWgFPwp6i9HPbYdg0UNKwoWmlgdO+gbgre69DYG/wCeBZtNUgLspIG40jzcxevxWCevQn3wU6a9A1GwDVAh2ro4azpUaV3a/iHril0ZAyqNKoAGl1AgdCQCSQvUbk2fTthLzz+BCwu0fWw5NGiLrsAXXbqd1GAtZ9D/AN7LifEM4gB0UVPWibPX4mNMwPoDXthPzo/9kn/5P/Mx244Wra8+pVWfsPgOXCRCuh/h0GI8Pj5izMb+9kcX/VSoxX+En6484pmDl8ozA+ZIwFJ/fICjY9TZG3fF+RyhjjijHRFAJvqQAPrZs4cIaYxh2X77f2aSdtssfLnTSmqTSt9Aa64V8Vzj5cWVd1LRIoRNdKN5Gbsm17sQNhg/LvLvqHWU13qMdOmOQfbF9oa6XyMaoxNa2skKQ7AqVK0TSqdiRubxVJ8XYG8TxCJMjPmked40km2jCrIUQsmlWYChYvV198fmbjQEjmRI5FQm/M/NCaizKpk9dFGjvd4qXM5hIzCHdI5dOqPXpR6pl1KTRrUCPnipsuwTqKJJrWAu1j1onY1XXGsY6eomE8POZcqIS9qaXSQrW1mgbBZjRrqfTHTOBePc7k4v2fNiaWZl2ilRxMlEgEySNbXputJG3XGa8HeHubK0BgLmMh/2mKN5WUDehH8LXt5WAb0FjHUM3IkuVI0HVl4wI9caLo5iyKoS0V02HSgCCKxhmypPTQ62MUPE2ckDuYJgFjL3JI0YKtsNIjVNzvR/qn0xT4fz+dnt48vrjVmRgczI7aqBIqWZuzDth747lIgzKrrJEGWjUC2/DIzUPQA/S8ZnwP4lkykNNlZpIndmMgjZgdgoAaqoEHphQ90LSJaNnwPxIzynLZiBoJlW62MZWgQA19aOM1xRteclo194q2SAKUajZrp5v0wizPFjLmMxOtqvLd9KmhsBW3sW7+mH3AWiaNSyhpTp1MSTbUoJAuhuPphuOnclnQ+H8P8AuQgW0I6uSl2ANlG9bd6OLstwtIxSqi7AeVFGwFCy2omh74L4e5MY+XXF/Ls17XjmsAaq/E3+Ij9AaxBkHcX89/44IkUAb4tfLKIg7MASAavpYvBZNMAjiS/gX8hi90T8MEf1UH+OPuHMrvoUgnqeh2sD198PJ5svEPM6Gu2oE/leJab3HGLEUXDjIdo0+iKB/DD/AIdwWNB5o4yfXSL/ADrFHDuOJKxWNaAKjset3ddOmIce4u67R+UdCxG9+2HBxW7Y6UdwziHEI4KFEn0DEfzwqzvE1lUDUtE0VZdVbb7g2R/H9MIXctZJJJ7nc4XzyqHQa1tmA0saB3H4gbG1m6Pb54JZJSW4lJtn3EZ4h90gUAkUE1bEPr+E31Pb59KwFk4HR2dlayoC29G7BsKe3XYjb1GxxoOG+Hss6anUSNbWuXSqomg7qxIsG9yLwuz/AANNReIqEOwQyF1ACaiC96NVC9JYn2xjLWkq/s0oacEkGYhZdRJs6kJPpdgVY3/F6gGyQdSrNM7SFWCllQebRrLkaGVhW4BHUDbU0g6A4+H9E4QOygWw0+VNwFZiQEo0TsgO1atjS7/SJXSjyLIqF43K25phS6pQCtddPmIUBvYYHwKxLxOCNwWYixrsEeRiV8tEjysCwB9qxCPXoDLbjSCQzM5BpdxzdaqL3AFWAaODc5mB966CSQBwfK5XSJNewBIIAY6RYU+XpvhUwVhXKK3fxCN9+7EqdY27n0274iS2RlIguZ1OS3kkU6dYFNpG267+Xc+YAVi+dSitHGygFgGqh5SOpajddeu2x6EYBMzklED99S2KsdRUqlTuCbsAbH1pnlYvKRIB5iPKdJJ7C4lcggbbn/DVHDmlSb+g1GyMeR21oWAEqAaSNLIa8qsRZ/H136EUNzPlFWUKRW93qCGxqI1b2fMLv+eLkdFYHYXIFXUTGSCpULo2F1XUe4xTmcuHY6xZYaWK0rKtBWog2ASteUHo3XbGLdunwNxpFGeVCLCKb6RlStqdxtRo0L3r09cU6y2plopRQNdqVBUsGG+rzDvsN7vHvJQ2PMwjKLy9vNupYEigTsSSBVjbYY8lzIdwWJ6GgoBZq1Cy16So6gWVFdGq8a41pQkjxojGrKynXIbAcsqsxI76regfhDbUcKuMcEnWnkmMYUUusrBEl1fLVGOx9hvt1N4ZZni0iARxEZfegAC8p2/eZepAHQfXGdMyFWLNJI+q2ZlDN0o7MDVdCL7/ACxvh1/i/i/8X3GrJ5uOPljcy0LZkQRxn1ruaPeut4TcuD+v/i//AJwyQIrEs3Qhr0kNQ3PnHsT9Rgz9kl/2uW/7mL/hx1Relf8AV+yKR1bxv4/SXMZbKZaWPQ8sTyT6/uwgOpt+hGkHDeL7VssM1PA9aYQCsiNrWSwDS133A2vf6YxS+HeDl5ETNZcIxGgubZdbCRlXoAdKlA1kjVhp4e8FvKuXZBlI443mkWLmc55ELq0ayuqAUrAbjUT64vVy1yaUdM4l4gggRnnYxKkaO5IvSHJVbC2bsVsMcF8eZnKOZ+XMcw8k8aKxIkdYhp1HWaJJNirIrR0rGz8Z/ZvnM0usZlZZGJMxpkUhAdCJHr0FQb+LfcdN8c28ReFpsszKWWZ45gzTpINSkRoShZjYZe1aum1EVirurF+gt8ScRzDpHlZIgvJZivV3a7Ub2QQFH4dvLeEIy8klsqWL30gUCfYdB+mLc/pDeUMd2t21BnNmyb7j/wBcEeH+J5mCUS5XXrQk2qB6saSd1I6HuMapVHYT5OifYhxd4Xk3YRddNxlbJUAKrSK29kWAQDV+3RPELrnGWSOedUrQY1HLphuSWqzYI6GtsR8G8SSeKSfNRQoNaozNlzEWYfCGjLMLpviHr26YzPjzjjwuTFl4Wg1qIykxCvqDHWVSh6ggnsPbHJNuXHcb4Gn+g0rrKfnI5/Pf3wU2dyeVRYTKscgjBCB2BN73QPdr+e+MNmuMyBcrqgyv37MAuh30DmaSQb3vY9uuH8XhPLz5tZZIS7PIt8yQ0BsKCJsBQ9cZtafxMlIxz+GPupHWYtJMDYIG7OQTve2/fFvBOCGDRqayCCTvV32x0nxfwDK5SEcqLluxAUqzFRvvYPtjDySOpUFiwZup3oiyR6jp740c5cNkuzbZyd1ytI5RiophVg9e4rC/wpm5WycpmkZ3MrgMdiF0qAAR7g9MFcRP3QH9UfwwPw4aMnGD1Z5D/vHGN7AY2CF14jlV5shVpbKks1hSD1PTDH7T4NRZxYZEABUW2xHQd+uLcpw+RuJZWQITGmss1gAEh626nt+eJeNcu+YEixKGZqABND41J3sdhjXUriMv+zBFE7kWCFjuy1buOgYmumMjxeAieUqZBbk+XVW9E9Djc+DuFmAzFjdqtbV01e5vGaz3AcxLI7JErIWNEtRP+8PfCTWtsLND9lGYaHnEliGeLVqsmlDny2ffGt4/n53SkyzkEk2FYm/wdq07mzfpjI+Dso+XjmEqhCWU9b2ojrZx03gWUDZeE65T5BvzG39O9dMCh8SbQcnOM5xHMR1/8JMxN15GArbcg9Ovf+RwrfieYBaR4jalgC0cg2AsACunqNh13x2oZSv9ZJ/iv+IxVmcsp2d3Yehqj8xVH5HbBPEoLdjSRhuF8UjkyqmQa3ZWuKHLtM637g6e+2qsff6SlChxkczK+yqJtKuSAV1MGPlUb3tXTe8b9YyosEn2pf0oDCjP5F5WuV3ZR/qIzy0PvNICCR/VuuuzYHidJrz7lHJ+OcXeeYq68yUGiigukZoKxZF77VqkNlQpAO1Kc1mSzCPUWK+Qqw0gbEKE32AAFbA71WNl4idY4gArCEeTTlU5akkaiDMynWfLu4IAqtJO4yq8QV9Ag0wLvqSEM8g60WzBJeVjZJC6R745mk92TJAMoeqPlYhkAYhQSCaIWi34SL6Wd66YhwziKaX1lU0CiSwJJJI2Kin7ixvg/wDZV3MaAr1LzkEue+lVRiPYsXIwLnYTHTomvQo1AKlFSSJDRIINAAG9gCfbA3CXtJruXhtIcqUSyWZ3pgLYFR5bHXfYEsQaF1gRYmerjaUdGlzD8rLqd9xCrEmyPhsNuPLviriEgi86ayjaXRlW4ypKgB06EaSffc/S2aeGSRY51LAaCkgBUKWvyUvwjbUPmO+JWyuv78/K/kUkShzUaHliVS7AlY4YRCitGS402LYnYeYWd/pZnsyex0WWIoBtOrroVd2811dbhmJACnAcmXeI0zFRGTqNCSU2dmSVjfYWpI67A3gxZE0mVVN6QF0sWdUZWAZdzpKsjgnckKtEYVK9S3887g0CWyLojRUUagFaiS227noB/VogbXZ2x7lc05J89FuvKTzGtjrnc1Q+gFdsUxvGAQHV7Vg1IaO34/Xcbqv1Gwx8/EHbyhvMpZWBBCKVBPlC6QV0ixZ7GwMU4t9PPmTQLm4Apeo2a1BOrzFmv94bWOvf64tyH3acxrDg7A76Fatiejfh29z17eRZJtBaVrYWwIKrWoHTaiwR5eovqd+uPZkehzbKaeoY0xBGyknoVKm7/CRfStelX58x0R4nARORNpKp8ciXoLUysCwFk2Og98Lay/t/gl/zxTm82DqRR+IWWsuovoDenv2GBfJ6frjohCluGk+4cjGORwVVUpSW3svUZFk7GmLbCwLIqsdB4dxjNNNlcuFyg15YEs2W8qLHGXI2ezR8paxZHQVvyjWRYBNHqOxrpY743fgZjq6n/oc//ii/zP5nGude3zsXEef+1c8uQmduQiySchVjbNITqiMrOfvmWgvatzYvGW8UTtC8CCeMmKGPaNSChlUsym2a2BFk2LMvQYa8WUDhyUALzedutr05YgX8gdsYXOdT/wA9sGKKe42MU4mcxMjTtHvpRpHVm22Gt99THy9unYDHRfDOYkRS6R8NjaSKCQGNHdicxMIkjkjaStWqya6C8cw4DGGmAYAjTJsRY2jcj9cdU4hlkGby4CKAF4NQCihcjXXpeDNS2CLNLnpZ5Q0bS5ZI1lzjOUgfS4yyDXIyGWwdZVaDevtWd4hJz4oo3izFR0bRFjBoUPLJIzAV6m98LPE0hWOAKSAYeNA0asGaewa69B+Qxq4T5fpjnyNRaaQp7IQ/skckmVDRTj9nKhCxSttJt9Lb2VHbG+8Nprnj+ZP5AnGT/GPnjZ+Cf6Rf7LYyb1TimTHgG+05iXgQfMj16j0PqMcz45neUYtYI1SAD0F7de+xON39pzH9ry/zP/hv+IB+mMJ4zQF8sSATzV3rf4lxrzk+oqN5nmGn6YpzRqCIdPKT+bXivPnr8seZ8/dxf/TXGLEXcJP3gr37+3pheZLmPTqepr9cH8GHmH1/lhfkx97/AIv4jDAc5M+SYivh7MW9fXpgDg0lKbo2WO7la3PYDBkf9DN/Z/zwDw0eQYALs5KOTMaFeW99V797xu8lminD0dOohUja/wBMcy44agnrb4P4jHQ+E/8AyuL/AO3T+WLjJxTa7MqKNHr2wEVZpB+6MF4pc45c03NpyNUgrVhXn88jHR8d9gaQnfYn8XQ7Cz7YTeK5CEDAkHcWDRomOxfp7YG8IOWAckltAGo7tV+vXGss8pIVUDeLss8qAMiAJ8K+ZGLm1GmiS3kY3qAq16WcYp8oIQAgBZ49QWwwUWKDkae6kkbLsBdXXTGF5N2O7F3tjuxpyBZ6mhjB8MUFGsA6s0qtf4lDPQPqNht7DEaU2SxVGHlK62AVg7JJerU0Sm6Bulsj4aJ3+tPD11EtpTSql/vTSxkBVOrYl9NmlvfqTYwTkN/2AHcHn2DuDbNd4nALkySn4WnkDL+FgEnYBh0NMAfmAcEUk1RIrlyMsiguvM5jnzcnSKPQIl0TQY76qsksKwozjjlyJsGjmAA1FmCbgVROq9JPf2OwGNR4tclpgSSFEemz8NygGvSxtiPiHLouUgKqqkzkEgAEgu1gkdR5V/IemN6XICBpDLGoBsrHynJUK4ZRfmJYgdEXaidr7ADZTJk64iVIMbFaDLqAYSbqevm1Cr3JwXlf6YHuXLH3bkXfzsA3gjiMhExIJB1RdDXxBC35nr64i9KdGkVbopeVahe/LIhvSF2JUKArVQ2IFmqrvWJJB5tUYXl6WJLUbcnegvcLS7Gre98U8HFOK2rMSVXbeY7em+DcgdUkIbzBkSwdwfKet9cSl7nFecjcaRU2S6oZaZ9gjtcS6aq5DRUUbBBK7bgnGY4+StKSWVEQEivVgqsRsfhO47V88dAyKgJmGAptPXvsslb+14554uUKyBQADFCSBsCdN2R3Nk7++N/T+5kvbYFhorqsWxAr5V6/87HAXOxe4+7T+yP44ox1JC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 name="AutoShape 4" descr="data:image/jpeg;base64,/9j/4AAQSkZJRgABAQAAAQABAAD/2wCEAAkGBxQSEhUUEhQUFRUUFBcYGBcXFxgVFBgXGBcWGBobFhUZHCggGB0nHBgYITEhJSkrLi4uGB8zODMsNygtLisBCgoKDg0OGhAQGy8lHyQsLCwsLCwsLCwsLCwsLCwsLCwsLCwsLCwsLCwsLCwsLCwsLCwsLCwsLCwsLCwsLCwsLP/AABEIAKoBKQMBIgACEQEDEQH/xAAcAAACAwEBAQEAAAAAAAAAAAAEBQIDBgcBAAj/xABLEAACAgAEBAQDBQQGBgcJAAABAgMRAAQSIQUTMUEGIlFhMnGBByNCkaEUUrHBM2JygpLRFUNTotLwNFSDk7LT8RYXJDVzdKOk4v/EABkBAAMBAQEAAAAAAAAAAAAAAAABAgMEBf/EAC0RAAICAQMDAgQHAQEAAAAAAAABAhEDEiExQVHwBCITgZGhMmFxscHR4fFC/9oADAMBAAIRAxEAPwDKcjH3Iwz5GPeTjrsxsV/s+Pf2fDTk4+5OCwsV/s+Pf2fDPk495OCwsWfs/tj3kYZiHH3JwWKxZyMS5GGXJx7ycGoLFvIx6MvhiIcSEODUFi8ZfFiZfB6w4tSHDsLAUy+PZikYt2VR7kD+OA/E3HBlVCqNUjCwOwHqcZI5KWf73MyCNTuuqyzAm/u4+te/T3xnPMomuPE5GizHinLqaGp9/wAI2/MkA/QnA6+J9R8kJYfVv0Vf54FyeZysHwZfmN+9K3f2UWP4Yd8M8TSykiOJAqbtoQHSN+uo79D0HbHLkzzOqOCK5R5l+MA1zMk5/uT/AMmwxgz/AA9yEkhmhc+jstDayRMtbfPDCDxvGg/pYSaGzRx3vv3T0w/4H4gTNC2y0UiBimoRUA3cEr0P0xy/Hny20XLHHshRmfBWpdeVkEo7KQEkP9ncq/0N+2Mw+XokEEEGiDsQR2I7HHW8hweCKQNlwYlY+eEn7o33jP4GB+QP64VeO/D5d1kiUs5OlwPiO3lY+p2IJ9hjfD6pt6ZfU5smJLeJzkQ4+5WG+c4W8QBdSNVgX6irH6jA4hx2KSe6OdgPKxIR4OEOPeTh2ADy8fcrB4gxIQYViFwhxLk4YCDEuRgsBdycSEGGAhxMQ4VgLRl8WDL4YcnHvJwrGL+RiSwYPEOJCLBYAHIxbycF8rE+Vh2AJyse8nBvKx7ysOyQLk4+5OD+Xj7lYLAB5OPRBg7lY9EeDUADyMe8nB3Lx6I8LUADyMfcjB/LxIR4NYC/kYkMvg8RYmI8LWAAMvi1ctg1YsWiLEubGjkXiC0zcrEa5tdRqRqWNQBpYqfiY9h0HU3YwBwpDNmEDW2uQaybsi97P5jGjyuVJ404eqEjub6aeUSv8Vxcj5fLzFy4Yq7EJH5j8RI1Nso6+p+WMJS3Z3wdJUAeLeBxxzMEWl8hoXQuMMdrHqO+NH9l3DAzONJKmIXQ3s/tPpe+w9cCv4pWWQssEWo1uymZtlCil7bKMP8Ah3F5+qrPfosSoPycYwllSVDptAfHvCUgDcmGZ6RBsGbflpY2T1vG18AcI1ZDNQyKV1ZiQkEEEU2obbHsMU8P43mh/q5x7Xlxv8sPcpxuX/WLmF+aROProF4hZY9RNSAI8hLl2jUa5Y5LqyGZCCdiWokEV+Xvh9xfLyR6ZI11lRut0TXStu42/LF+TzQkArQ+k3SjQ6/NGP8AMYPy7FgLINH09DtYPQ9MJY4y4Jc2uTP+JeHHNZYsALVRIm9kkdQK9VJ+tY5msWOzZFdDNF2HmT+w3b6Gx8qxzrxTwzkZhgB5W8y+lHt9DYx1+n9saMMqvcRiHHqwYMjS8ELBjfUYi7kY+5OGLQYraPBqACEWPuXgkrjzTgsCjlYkI8XBMSCYAKAmPdGCAmJCPCGDBMSEeCBHiQjwADcvEuXgnl4ny8FjBuXj3lYK5ePeXhmNgvKx7ysFCPHvLwBYJy8eiLBYix6IsA7BRHj0R4K5WJCLCCwTl49EWDBFiQiwDsEEWJiLBYhxYIcKxgaxYq4lm0y8TyyGlQWfX2A9ydsNBDjO/aBwt5sm6x1qDIxBNDSp3snpQ3+mJbKjyc7zWdzHEpm5ahVIANUoCAmuY/Vup26b7DDaDwtlsvRzcoLVekkj8ol85HzrCiPikkeXMeRvQr1JmAKd3bbyHrGtbD8VbmrrF32bcPXM5iQzAMqrdMdVsWq2PQnb3xzytps7VSHsfiXKQCoo3YDppCwL+a+Y/XB+W8XExNKMpGYlssz24FVZNEE9sY/inhSVtXJgkeiwFKSK5r1u23wkfQDHQeBcAf8A0dNBIoSSRJAoZ0UWU0i6YVuB6YiUFXIakDRfaYkflAyykGtIWQG/StWNTwnx1I8Ql5A5WorrFomoNoIJZjvq26dccyzvgXOtmXZBByzOxU/ta2U1kg6eZ109sdHg4I44M+UISSVpHbQrxNYbMFxRfUp8pBo3gWOuJBKS7Giy/HIJqLAxOOj7Gj/bHb2O2GwzI67ahsw/gRfUdwfTHIx4czOWhQxxSIRI/MUoSpUiKj5LVa81FaHXbqR0lYIQqLIRzEAAskXqqjXoetdjYxnKU1fH6g4xLDxQGRRsCuorRssBu61/Z83zTA/jfh/NgEi7tGb2/dPX+R+hxmM3xfKrMoe0njIIAY7MfPaqoFglid+t4InzrOtcvMOldDrCV9SAMKGdx5CWO+BVkgAo1ECmbqa28p/mcFjNR9BqY+iqT+poYhHC4JqAIRtuN/XrW/54r4jHmo4nkQKSilgtVqrci76kA/pi36mT4RKwR6sJBLX5HWgN2A3u/Qn0xH9iZ/6MF/7O+EDZnN5kEUiNpPxnlxDt1I1SEdug9jimHhOcJOriGVB9AGb9VXDXqJfkD9PF9R9Pw+RPjR1+akD88UCPEMl/pWI2jpOo68qSzXvG2lj9AcOYJBmY2cpy5I/jFab9dS9j77ehxtH1KbqSoyn6dpWnYsEeJrHi8JiYTHSc1lAjxLl4ICYkI8IAbl4kEwQI8TEeEMHEeJcvBATEtGEOwflYly8E8vEhHjQwBdGPgmC+Xj3l4BggjxIR4K5ePRHhADCLEhFgoR4kI8FjBRFiYiwSI8TWLE2UDCLExDgoR4yfG/HkGWkaIo7SIaKlSv5EiiO/UYlsqKb4NOsGM140kSTLyZdJgjSDSaXmeU7MKB9O+EnEfG8ksQ0roDizQt9PZRRNk9du1dzsq4XkJ8xqJDRoPwKV57+7EklB9CfljGeSuDeGPuT4fDlsnByC4OuQSES0WZgFFLHGenl6WcH5TNEf0OWlonroTKp8zq0ufyOIZFUiYqqrBf4tJZifWSUnUR/zti8NOG+GwD1A8rd9pBe3uDjmcr6m4wUzSf6jKIezF5Jm+o0Afrg5OH5sCxNAo/qZcmvzfFKRu26rLW1gm6sdPi/XBeR4I2vzR/FbCz8tQ6dbN/I+2M7CwyDh2cUX+2If+wX+BOJPw/OMLXNQke+Vv8xqweOFiOSBuXHZZ0+K+sbNv5f6gw5zU3KjZyiGhsA27E7Ko8vUkgfXDUbDUZ/K5bPR78vKzD1id8rJ9BuD9SMFQcSR5FWVGinqlTMqFY96izCWr+tAthhk8uuWg1Tt5rLyMDtrdixCjrQJ0qPQAYBly0mZ1GWo8uVIWGUanc9nez91VWFU30JIOw2cXFb+fIm7EPi3hzCKV8sxXMaUAplSXylR8Z8pGm9/0Bxzh/D2ckVv2iUWQCC0ss5sHuIwANrxuZZdDBIZGnAJuQi0UAHrL+I9B5QT64i+Xlk3LCvUC/1xislcI0DM94zSlCwsdPckAfkd8B5bjs2ZcRoI01XsbYn12wI3hsNuzMfrX8MM+A8BSKaNkUagTpJ/e0kjf3Ir64e74JtDWHhEsakyNq28vlCha6gAfP8A3cD8Q4Dl5+TLJEpLIFY6TZKsR1B+eNlmWV4tQ6EA/Qjf9CcBcKyTlAHpQr2oAYH1383TfFRjvQtXUzfgDhcQbMIFXUrKQQX1KaI2Zt1+QPbGgjy+ttZFGRGR9qOpdtx37796GDOHcEWGV5VZyXUAhiCNjdjaxi/MuLBseV6O42tT19O2LzYqgmEZbmCRMWBcFSKmthrT4j+Iep98TkyMnZHPyUnHcpJnntNAgGJhcetGy/ECPmCP44mgxQrPAmJhMWKuLBHiSkynRiWjF+jENOEOz3l495WClixMRYuzIEEWPeVgsR495eFYwUR4kI8FCLExFhWAIIsTEWChFinPZmOFDJK6og6sxoYlspIiI8TWPFGU4vl5AhSVDzCQu9Fq3NA79MV8WaWSJhk5ohKD+KnBG+xo+Un136YnWn1KpnPvtM8V5iLMDKZbyHlh2cbsdV7D0Ar63jH5Ph6sWkzrysxXy6a6i/iJIofLDXjWYnM7DOhhIqivuwTVt+IA2vpuRvhTmJiaCF9zvsVoe5oVfTEvc6I7KkNcnxrl+WCKBwTRDE39WIB+gJ+WDpM+GIIQxsOwYsO26sNLD8j88JchBbUKHToK6kDZj33v6YqzU7oaOle2omj/AHtVj9RjFwVlKzYZfjtgiVImJvckrJfQG9yw+e59sFt4mjSlTcdxpoH5BjsffGCmXQw5hOkg2RenddvKwZe99Rj3h6hJEOqxuTps7BTvpj8v+6f54n4SZaNk/imQnVHGxCg9GWq9wOuB38QZlJCeUgZbA1GVgLG/wpXT54zOUIjtySfLVGq3Kg7yCztfU4a8Sy6/tDExI+p68yxgfDQNl9R7He+mE8aRVoOHijOLIr6YCwFqSJ203YNAR0O/541fhDjM+Zkdsysf3YUx6VlADHUCdLKB0qsYt+GMRHUIqgK5alRbv+Ivdd6GNZ4ZyZy0eacoQUQfDGgsgkbaOv1vCcFWwdBhl/Fyly8kauymhUyUnXpGTsdjud8N0zcWaUa9UjE7RyAxR+uwFh69LY4z/AxUUzyw0mkEdTsSTYIRaIHoSb2xV4fI5yN5PNNGBpAXo2mqdmckWATYsi6F1hq+HwDRbn4AT8Yj7BDGyyfTWBf0XthRyljbUGkZxdFmA/RmCi/ljreYy6SDS6qw9GAI/XGP8QeAUkUnKvyJO1gPGfz8y/Q17YcvTSXBKlYn4bxFZPKSgf8AdDhjXqK/hvWHPCQP2iMGiLJrruFNGvnjj3EuH5vL5pYsw7hr6AKqkHZSGLfPpjQ/ZfIwzy27NqTvJrHxJ0FUDucOMapiaOnw8VhGtdZJ1uCh2CnUQV96N48/0lJ2kjUVtSl/XuSPbCOPg6HPz2Osmr23AONdHw5ANlGOdpqXtKtGdnzsh+LMynavIFQfPYE/rhPPCp1eWWQt11O2/wCoxs8xkV9MAR5cF9JHUEfWjWE9T5Y9SRz2XMop8uWy5rbzOt+/c4Z5LxA4F8gUDRMcqmif74o4BzviCeJ3CwwUjgBmkFkEEjUuk12+eHvhPj+bzSzECEtCLESqrcwV8Iel0G/WxjRQsNQz4VxpZGCFpYnPRZL3+QktW+mDM3HprWFWzWtRpF9tadv7QNb7gDC88WDvycxkHXUaFJpVj2KODTHuOhw/y2VDR0SWVVIGr4v7/vVfPfApzg/a7CUYyW6F8cOLRFglV2HsKxMR49CzzgXlYq5eGPLxTowWMkqYmExaiYsCYdkIH0Y9CYv049C4QFQTEgmLQuOSeOfthWEtDkV1So7K8kifdigykILBLBq6itsBcY3wa/7QPFicNyxc7yvqWJasF9JILC/hHfHCOJePJ8wtTM0j6Cuo6dIB6jQQQb2369cJ/EnH5s/Nz8wV16FXyjStL6Df/k4X5HKNLIEWgT3Y0oA3JY9gBgcE17jeMaHqcVOZVYXVwQbj5I31AE6dA7bXt0Iv1xZwzxY8aBZGLAbbCtunUEXQ9R2GC+GcMy8TAqJZpB0bU0K3/UVPOf8AED7DD/hvDXjNwZPlmiNWglqIogtMzbHGMljqqLKMtxmTOZeMlG5WXZ0Emu5GL6ToN35QKN+4HfAk2ZDbLqPXSdx22sWbv1Ox+eNNleByShINCx+VnY6aVVLabGihdKKGCf8ASWQyG0S8+UWCwo79/P0G43C4VrhAJeH8HzD8shGUnrersGAO5sC2XbcbdsaCDwCCXeRwpdixKjSR7Eige3UdsZ/iX2iTm9JSJf6o1N/ib+QGMpxDxW8h87vJ/aYkfkemHpkx0dSj4Dw6LZ5UPzcA37hKxf8AtHDFoUjV08havkSMcaTisz/0cbH5An+GCo8tn36Lp+ZA/nhOD6sKR1h+JZJiLRq9lW/1NfnhtlPE2UX8E9+ocJfz5ZUH6443H4ezzdZQPqf5DBCeD80euZI+Wr/MYyaS/wDSLSR22PxblO8Ln5kMf1ODI/FOUP8Aqq/up/njhi+Ccz/1tv8Ae/48Wr4Ozg+HNt9S3/EcGuuJr6DpdjuycaybiipAOxGny/UKd8A8UMXMy5gZlRZVZgofTQdW3HQd/wBccYPB+LRbrJrA9z/Na/XHsfizP5f/AKRCSo6sBY+rLYGC5vjSwpH6UgzKP8DK3yIOLccB4b45jlog6W/56HGj4d9ojxkBmDr6Mb/JuoxrHO7qcaJcex0LjvC4ppIGkRGKuQCyqxAKliASDW6Dp6Ysk4ciUVUDSQR6CvbCnL+KocysbIaZZFLIeoBBWx6jzdcaCWUFT7g/wxlmabtCQongrOk/vRq31Fj+WHoGFBlDTwuPxRsPqrC/1Jw5wNXJiQPOuE0p0yKewIvD2UbYU51MZsbMVnkLFvuCVJPV9Jq9ugsHDnw7BJAS8WRYFhRJnbcfJxWB+IOQbHrja8KkuNf7I/hi8W8khWATSNIAJIJY9LKwI0SAFSD2N/pgfJ5co0pD6ke6B2KeawpUixsT1xo8BZ+GyrChRIbbcqQdv8VH6e+N54b3BypMCjXEhOmsJrTWeiahrNdaXrjO5jxnl4pZYMwHy5QeR5RUUg3G0gBAN9j1sVeOKeI85NFmGsOXdtSlZXLMpFoQ+xA0EbAAfli5N9Dmhjvk7h4j8TJlWG4kXSdaLWtTdA3YHXaj6H0xkP8A3pt/1Nvzb/LHIM1xdiTbs9EG2NqzD94Gg4sDqMA/t7/vH8z/AJYjRN72bKET9gLiYrFKOGUFSGB7g2PzGIPMqbuyqPViAP1xscVtOgqse1jyNgQCCCD0I3B+RxOsItI5Z9vnGJIMpDFHaiaQ6nBKsOXpYAEHv/LHAJZixJIFkkk998fpP7ZPCc2fyqHLgGSBy+izbqVoqoGxbp19Mcq8I/ZlNnP2qNw0EsEa6eZ8JmY3pYDcLpFE70fXpi09joxtJHPm9sGZFXjZZNPlpjvQsAear6kWMVZrLGKR43FNG5RgCCbUkGm3B3HXFmSg5oYajqVLQEgA7ixbEAbWfphs0OjcH4kIsuHy8BneRwCS3LVW0aggFguADZJIFnv1x1Xh+TCRqNKqdIsL8Iahqodhd4x/hPwy6ZWFQoIUmQSSswtnCg6Yk30gAAamvrsOmNrAzaRrKlu5UEA/IEmscMmuhLZzDx3x92lky6jlqpCuQd5ABYB9Fsnbvt8sYvMNQOOn+MvDAzJaRPLIKBv4XAAo2Oh7b+n1xy7PpJGxjZdxtjWDXQaIcP4C+YOpyQp6AbsR6+wxquHeE0SiIxfq3mP69MavwLkRNlEk01dj3JUkfyxpBwqvQfPGUskm6G2Y+Dg3/PTB0PB/bD92gj+OaJfbUL/jih+NZNf9df8AZBP66cZ0LcDj4V7YuHDfbF0PiPKfiaQ/IH/MYPi8W8PH4JT8xf6F8RRSTF8XCmbZVJ+Qv+GDU8KSt+CvmQP0u8MY/tAyQ6cwf3QP4NgiDx9kmNcyj7iv541jjx17mPcUjwTL1VwvyY/yGKM74WzYB3SYejUW+hNH8sbaLjMLCw/6H/LE5cysilUlUMRsQQSD8sX8PC/wv7oN0fm/xHwVDJapy5L3A6Ed/r749yfA3asdM8R+EpFYSBQ4rqu5/Lr+WBchlhjNzklTJ1CjgnAzDTlmLCq3NCyO2OhZLO2BZwofLeQn03xQvEFQhWOkn4dWwb+yehPt19sRdivc0OWz0aLC7uFCySKSQa83m3NbY0S5lWTXGRIO2gqb+Ruv1xkct5svflJWUfG2kC1K7sdx07EfPGReJxJM+XeSGSOWi8MiOpBRGGuIOdSjVuSWPavS9endjvY6zl82kgbQ16TTDcMp60ymiprfcd8AZ4Y59wXxTK7pLOPvQ5AmiHkmjB0mKaLqtgalO9NROkFgY8Z8YT/tMi3oir7tQo5um6BtgQrPYbUwIRGUBWZwMTalwGpUaLicWCch4g5KhStj57/TGHy3H87nJFSIRRITpBbzFq+IiRhuB+9p3Y0AaLDUx5iKJ1gjifMTFgrAMKBPUySfIE1WwB6dMHBP6G4yWcEig7AkXV3/AOuEX2kZySLh8zQsVl8ugg0dmDNv28gb6Xhlkcske7adQBLFbCKPqT09cYLxpm2EQSQsz/tGYUUOiMk6AMPQK6uD30v6DHQ8kox9xZyMcSnmpWkOkkyMu+kuW0RlgOragWs+g3wvzmeOlgGJ5mwLNYSEXXXozkWR1of1sMJI9YVaa60qQdOw1AnRXXqwJJ69sRzUZTddiCp6DazoH3ZHkIodR364jWr4IsTwcOlkGsBI0G3MlZY0Ffuht2PyBOPP2SP/AK5D/hzP/k4ZZ3LxeYuI3bzbs8yyWL9LU2f1OB/9Hr/sP/2B/wAONY5dSvf7fz/g1bOvfZ5xDLNqhiycyvVkrKQwFe7hgfmBi7jvgfLTksM3mIWJ+HNAul+gckAfmcbbwnI8330mlm0KAwQIdwCbr3v6VhoZ9U0kbIpVERtZO/m1bEVtWm7vuMZY/dHUntexq9nRyrh/A+McO82VZcxD+4jCSMj2RqYf3Majgv2iwuRHnEfJzdKkBEZPsxAI+o+uNM3CYSdSBoyd7jYrfudJ831xVm+GO66WaLMJ3SeNWP0IqvqDjS5Lp59iXGLGkbBgCpBB3BBsEex74lWMtleErljcUc+VBNkQtzsuf+xcHT/cUH3xPiXixMqrNNJA4XSWVW5U4DMFH3Dk3uf3h0O2KWRGbxnKvH/2X5ps3NLlMtqiJ1WJgzyFyC1K+6sCx71QHXHPvG3h45DNPlySaVWF1qphdNW1joflj9TcD8T5bN/0MgLfuN5X+inr9Lwl+0Xh8kiw8rLxzB5ljmLRo7xxMRbhmBoCu3ej2xophuiOSh5OWgi/2cMan1sIAf1x8r49z0ttgWWcIuprruQCa9zXQe+OG7E+QXOHVfveMtn5Mnl7kzSmV7pIRtqI6s57L/zRxrxHYvGB8eQ5eR6M6xzoKClSQwJ2BrpvdEYuCt0CKs348zTqf2eNIY12qNAdPtqO35AYy8/iPMTkgtLIe9s2kfyGNz4S4Ny8lIW3LuGP+Bdv1OFOVgiOUQIxZwWaRWXTp1DygMDbjc9em3ti1KK6F2ZETzkjdEGpQbNnzGh0vEIzM91OaDV5VJH0NC8O83lJOZGIoywLgnRHqoAjqQPnvivhfA8+Qo5GYo9bQiup79O2NlVWFi2TJSkL97MfLZpTvbEfv/LDfh3htnjDNJLbXsQbFGv3sMT4PzzVUEhpFvdRvdkHbGu4H4QzSwoGhIOhurLsxe/X0xnOaS2C2YseD9t5X3xtPs98KxN5H3NMdRALdcND4azAUfdGwf3l9/fDXwXk5IJfvEK2rCzR7g9QfbGOu2lLgVsz+c4LnIOYY5fIspA1ghdJYgABdziE+UzT5Ez80JJGGLChpf2AI9QfffHT88bBADdt6NfMYzEwDZKWj1M/YgkEsLAPsbxjKKUuC9RyrK+O80iiRZGKobZCL00aNjoV7agNu9d9HB4qSWMSmJ/OLuMEKxNra9wwIoqbo11BBIKZC4NYNMa+80gsDzdIvsw7G9yCevTBmQyQpggoEqWQeVFcA+eKz6BiUu+3TpUpRXQhsPyfHGZGIjUALvqZ1NmxVaW3BHTEMzxWNlZHidhtaUkgINH4QdXcncDA+X4TMp5qmKUyPp0DTdEGigdPMSOgB3IrriPEsokikPlo1YBh5Pu3Urq8wodRTda6D1GMnIKDOC8ajgUxpP8Aduykxy/00QB82nWPOtX5TuOxOy4U5jjiImYXVl5WdIFFli2qJ2jamGwtFDXaiiCKwvaONkJillodUkZZU03ROoWUA3O4PTri2XhxPmYIxFAbBgSAe6gFfyF1Xe8S8ncnUG5SULEolu1VQtKAaSIPIderemJsMD0FDe8KnFQvLIXEkh1lQAGCsDoUBgSBW/oafr1HmSYBgshXQGO3QEM4cotk91ANH90XucFcTdZXdmsRqBo3KsaI1Pe6qSSew3Ue+MVJxlRNgkOdlEUsSgliBdmz5QaVfZRYDbeZmYbtYAg8QS5cAuHIYrbqXV1F2fxb70D/AGTg9YvPRYuO7gncrQoaRQux6WFPtgE6TY30MVW63YHc2LrqGO/qcaxy9xqVEM1xfMCAIkrgBgySKxVlJ6q5u2WiV32+RGLMxJM6gSu0YWRfKSWs3pUSMfiUeUdapgcAfsrbw0lllCszbEN+/e2oXtvYI6+rLKClKr1k0+SiPPpJ5ZrcXqWgFPwp6i9HPbYdg0UNKwoWmlgdO+gbgre69DYG/wCeBZtNUgLspIG40jzcxevxWCevQn3wU6a9A1GwDVAh2ro4azpUaV3a/iHril0ZAyqNKoAGl1AgdCQCSQvUbk2fTthLzz+BCwu0fWw5NGiLrsAXXbqd1GAtZ9D/AN7LifEM4gB0UVPWibPX4mNMwPoDXthPzo/9kn/5P/Mx244Wra8+pVWfsPgOXCRCuh/h0GI8Pj5izMb+9kcX/VSoxX+En6484pmDl8ozA+ZIwFJ/fICjY9TZG3fF+RyhjjijHRFAJvqQAPrZs4cIaYxh2X77f2aSdtssfLnTSmqTSt9Aa64V8Vzj5cWVd1LRIoRNdKN5Gbsm17sQNhg/LvLvqHWU13qMdOmOQfbF9oa6XyMaoxNa2skKQ7AqVK0TSqdiRubxVJ8XYG8TxCJMjPmked40km2jCrIUQsmlWYChYvV198fmbjQEjmRI5FQm/M/NCaizKpk9dFGjvd4qXM5hIzCHdI5dOqPXpR6pl1KTRrUCPnipsuwTqKJJrWAu1j1onY1XXGsY6eomE8POZcqIS9qaXSQrW1mgbBZjRrqfTHTOBePc7k4v2fNiaWZl2ilRxMlEgEySNbXputJG3XGa8HeHubK0BgLmMh/2mKN5WUDehH8LXt5WAb0FjHUM3IkuVI0HVl4wI9caLo5iyKoS0V02HSgCCKxhmypPTQ62MUPE2ckDuYJgFjL3JI0YKtsNIjVNzvR/qn0xT4fz+dnt48vrjVmRgczI7aqBIqWZuzDth747lIgzKrrJEGWjUC2/DIzUPQA/S8ZnwP4lkykNNlZpIndmMgjZgdgoAaqoEHphQ90LSJaNnwPxIzynLZiBoJlW62MZWgQA19aOM1xRteclo194q2SAKUajZrp5v0wizPFjLmMxOtqvLd9KmhsBW3sW7+mH3AWiaNSyhpTp1MSTbUoJAuhuPphuOnclnQ+H8P8AuQgW0I6uSl2ANlG9bd6OLstwtIxSqi7AeVFGwFCy2omh74L4e5MY+XXF/Ls17XjmsAaq/E3+Ij9AaxBkHcX89/44IkUAb4tfLKIg7MASAavpYvBZNMAjiS/gX8hi90T8MEf1UH+OPuHMrvoUgnqeh2sD198PJ5svEPM6Gu2oE/leJab3HGLEUXDjIdo0+iKB/DD/AIdwWNB5o4yfXSL/ADrFHDuOJKxWNaAKjset3ddOmIce4u67R+UdCxG9+2HBxW7Y6UdwziHEI4KFEn0DEfzwqzvE1lUDUtE0VZdVbb7g2R/H9MIXctZJJJ7nc4XzyqHQa1tmA0saB3H4gbG1m6Pb54JZJSW4lJtn3EZ4h90gUAkUE1bEPr+E31Pb59KwFk4HR2dlayoC29G7BsKe3XYjb1GxxoOG+Hss6anUSNbWuXSqomg7qxIsG9yLwuz/AANNReIqEOwQyF1ACaiC96NVC9JYn2xjLWkq/s0oacEkGYhZdRJs6kJPpdgVY3/F6gGyQdSrNM7SFWCllQebRrLkaGVhW4BHUDbU0g6A4+H9E4QOygWw0+VNwFZiQEo0TsgO1atjS7/SJXSjyLIqF43K25phS6pQCtddPmIUBvYYHwKxLxOCNwWYixrsEeRiV8tEjysCwB9qxCPXoDLbjSCQzM5BpdxzdaqL3AFWAaODc5mB966CSQBwfK5XSJNewBIIAY6RYU+XpvhUwVhXKK3fxCN9+7EqdY27n0274iS2RlIguZ1OS3kkU6dYFNpG267+Xc+YAVi+dSitHGygFgGqh5SOpajddeu2x6EYBMzklED99S2KsdRUqlTuCbsAbH1pnlYvKRIB5iPKdJJ7C4lcggbbn/DVHDmlSb+g1GyMeR21oWAEqAaSNLIa8qsRZ/H136EUNzPlFWUKRW93qCGxqI1b2fMLv+eLkdFYHYXIFXUTGSCpULo2F1XUe4xTmcuHY6xZYaWK0rKtBWog2ASteUHo3XbGLdunwNxpFGeVCLCKb6RlStqdxtRo0L3r09cU6y2plopRQNdqVBUsGG+rzDvsN7vHvJQ2PMwjKLy9vNupYEigTsSSBVjbYY8lzIdwWJ6GgoBZq1Cy16So6gWVFdGq8a41pQkjxojGrKynXIbAcsqsxI76regfhDbUcKuMcEnWnkmMYUUusrBEl1fLVGOx9hvt1N4ZZni0iARxEZfegAC8p2/eZepAHQfXGdMyFWLNJI+q2ZlDN0o7MDVdCL7/ACxvh1/i/i/8X3GrJ5uOPljcy0LZkQRxn1ruaPeut4TcuD+v/i//AJwyQIrEs3Qhr0kNQ3PnHsT9Rgz9kl/2uW/7mL/hx1Relf8AV+yKR1bxv4/SXMZbKZaWPQ8sTyT6/uwgOpt+hGkHDeL7VssM1PA9aYQCsiNrWSwDS133A2vf6YxS+HeDl5ETNZcIxGgubZdbCRlXoAdKlA1kjVhp4e8FvKuXZBlI443mkWLmc55ELq0ayuqAUrAbjUT64vVy1yaUdM4l4gggRnnYxKkaO5IvSHJVbC2bsVsMcF8eZnKOZ+XMcw8k8aKxIkdYhp1HWaJJNirIrR0rGz8Z/ZvnM0usZlZZGJMxpkUhAdCJHr0FQb+LfcdN8c28ReFpsszKWWZ45gzTpINSkRoShZjYZe1aum1EVirurF+gt8ScRzDpHlZIgvJZivV3a7Ub2QQFH4dvLeEIy8klsqWL30gUCfYdB+mLc/pDeUMd2t21BnNmyb7j/wBcEeH+J5mCUS5XXrQk2qB6saSd1I6HuMapVHYT5OifYhxd4Xk3YRddNxlbJUAKrSK29kWAQDV+3RPELrnGWSOedUrQY1HLphuSWqzYI6GtsR8G8SSeKSfNRQoNaozNlzEWYfCGjLMLpviHr26YzPjzjjwuTFl4Wg1qIykxCvqDHWVSh6ggnsPbHJNuXHcb4Gn+g0rrKfnI5/Pf3wU2dyeVRYTKscgjBCB2BN73QPdr+e+MNmuMyBcrqgyv37MAuh30DmaSQb3vY9uuH8XhPLz5tZZIS7PIt8yQ0BsKCJsBQ9cZtafxMlIxz+GPupHWYtJMDYIG7OQTve2/fFvBOCGDRqayCCTvV32x0nxfwDK5SEcqLluxAUqzFRvvYPtjDySOpUFiwZup3oiyR6jp740c5cNkuzbZyd1ytI5RiophVg9e4rC/wpm5WycpmkZ3MrgMdiF0qAAR7g9MFcRP3QH9UfwwPw4aMnGD1Z5D/vHGN7AY2CF14jlV5shVpbKks1hSD1PTDH7T4NRZxYZEABUW2xHQd+uLcpw+RuJZWQITGmss1gAEh626nt+eJeNcu+YEixKGZqABND41J3sdhjXUriMv+zBFE7kWCFjuy1buOgYmumMjxeAieUqZBbk+XVW9E9Djc+DuFmAzFjdqtbV01e5vGaz3AcxLI7JErIWNEtRP+8PfCTWtsLND9lGYaHnEliGeLVqsmlDny2ffGt4/n53SkyzkEk2FYm/wdq07mzfpjI+Dso+XjmEqhCWU9b2ojrZx03gWUDZeE65T5BvzG39O9dMCh8SbQcnOM5xHMR1/8JMxN15GArbcg9Ovf+RwrfieYBaR4jalgC0cg2AsACunqNh13x2oZSv9ZJ/iv+IxVmcsp2d3Yehqj8xVH5HbBPEoLdjSRhuF8UjkyqmQa3ZWuKHLtM637g6e+2qsff6SlChxkczK+yqJtKuSAV1MGPlUb3tXTe8b9YyosEn2pf0oDCjP5F5WuV3ZR/qIzy0PvNICCR/VuuuzYHidJrz7lHJ+OcXeeYq68yUGiigukZoKxZF77VqkNlQpAO1Kc1mSzCPUWK+Qqw0gbEKE32AAFbA71WNl4idY4gArCEeTTlU5akkaiDMynWfLu4IAqtJO4yq8QV9Ag0wLvqSEM8g60WzBJeVjZJC6R745mk92TJAMoeqPlYhkAYhQSCaIWi34SL6Wd66YhwziKaX1lU0CiSwJJJI2Kin7ixvg/wDZV3MaAr1LzkEue+lVRiPYsXIwLnYTHTomvQo1AKlFSSJDRIINAAG9gCfbA3CXtJruXhtIcqUSyWZ3pgLYFR5bHXfYEsQaF1gRYmerjaUdGlzD8rLqd9xCrEmyPhsNuPLviriEgi86ayjaXRlW4ypKgB06EaSffc/S2aeGSRY51LAaCkgBUKWvyUvwjbUPmO+JWyuv78/K/kUkShzUaHliVS7AlY4YRCitGS402LYnYeYWd/pZnsyex0WWIoBtOrroVd2811dbhmJACnAcmXeI0zFRGTqNCSU2dmSVjfYWpI67A3gxZE0mVVN6QF0sWdUZWAZdzpKsjgnckKtEYVK9S3887g0CWyLojRUUagFaiS227noB/VogbXZ2x7lc05J89FuvKTzGtjrnc1Q+gFdsUxvGAQHV7Vg1IaO34/Xcbqv1Gwx8/EHbyhvMpZWBBCKVBPlC6QV0ixZ7GwMU4t9PPmTQLm4Apeo2a1BOrzFmv94bWOvf64tyH3acxrDg7A76Fatiejfh29z17eRZJtBaVrYWwIKrWoHTaiwR5eovqd+uPZkehzbKaeoY0xBGyknoVKm7/CRfStelX58x0R4nARORNpKp8ciXoLUysCwFk2Og98Lay/t/gl/zxTm82DqRR+IWWsuovoDenv2GBfJ6frjohCluGk+4cjGORwVVUpSW3svUZFk7GmLbCwLIqsdB4dxjNNNlcuFyg15YEs2W8qLHGXI2ezR8paxZHQVvyjWRYBNHqOxrpY743fgZjq6n/oc//ii/zP5nGude3zsXEef+1c8uQmduQiySchVjbNITqiMrOfvmWgvatzYvGW8UTtC8CCeMmKGPaNSChlUsym2a2BFk2LMvQYa8WUDhyUALzedutr05YgX8gdsYXOdT/wA9sGKKe42MU4mcxMjTtHvpRpHVm22Gt99THy9unYDHRfDOYkRS6R8NjaSKCQGNHdicxMIkjkjaStWqya6C8cw4DGGmAYAjTJsRY2jcj9cdU4hlkGby4CKAF4NQCihcjXXpeDNS2CLNLnpZ5Q0bS5ZI1lzjOUgfS4yyDXIyGWwdZVaDevtWd4hJz4oo3izFR0bRFjBoUPLJIzAV6m98LPE0hWOAKSAYeNA0asGaewa69B+Qxq4T5fpjnyNRaaQp7IQ/skckmVDRTj9nKhCxSttJt9Lb2VHbG+8Nprnj+ZP5AnGT/GPnjZ+Cf6Rf7LYyb1TimTHgG+05iXgQfMj16j0PqMcz45neUYtYI1SAD0F7de+xON39pzH9ry/zP/hv+IB+mMJ4zQF8sSATzV3rf4lxrzk+oqN5nmGn6YpzRqCIdPKT+bXivPnr8seZ8/dxf/TXGLEXcJP3gr37+3pheZLmPTqepr9cH8GHmH1/lhfkx97/AIv4jDAc5M+SYivh7MW9fXpgDg0lKbo2WO7la3PYDBkf9DN/Z/zwDw0eQYALs5KOTMaFeW99V797xu8lminD0dOohUja/wBMcy44agnrb4P4jHQ+E/8AyuL/AO3T+WLjJxTa7MqKNHr2wEVZpB+6MF4pc45c03NpyNUgrVhXn88jHR8d9gaQnfYn8XQ7Cz7YTeK5CEDAkHcWDRomOxfp7YG8IOWAckltAGo7tV+vXGss8pIVUDeLss8qAMiAJ8K+ZGLm1GmiS3kY3qAq16WcYp8oIQAgBZ49QWwwUWKDkae6kkbLsBdXXTGF5N2O7F3tjuxpyBZ6mhjB8MUFGsA6s0qtf4lDPQPqNht7DEaU2SxVGHlK62AVg7JJerU0Sm6Bulsj4aJ3+tPD11EtpTSql/vTSxkBVOrYl9NmlvfqTYwTkN/2AHcHn2DuDbNd4nALkySn4WnkDL+FgEnYBh0NMAfmAcEUk1RIrlyMsiguvM5jnzcnSKPQIl0TQY76qsksKwozjjlyJsGjmAA1FmCbgVROq9JPf2OwGNR4tclpgSSFEemz8NygGvSxtiPiHLouUgKqqkzkEgAEgu1gkdR5V/IemN6XICBpDLGoBsrHynJUK4ZRfmJYgdEXaidr7ADZTJk64iVIMbFaDLqAYSbqevm1Cr3JwXlf6YHuXLH3bkXfzsA3gjiMhExIJB1RdDXxBC35nr64i9KdGkVbopeVahe/LIhvSF2JUKArVQ2IFmqrvWJJB5tUYXl6WJLUbcnegvcLS7Gre98U8HFOK2rMSVXbeY7em+DcgdUkIbzBkSwdwfKet9cSl7nFecjcaRU2S6oZaZ9gjtcS6aq5DRUUbBBK7bgnGY4+StKSWVEQEivVgqsRsfhO47V88dAyKgJmGAptPXvsslb+14554uUKyBQADFCSBsCdN2R3Nk7++N/T+5kvbYFhorqsWxAr5V6/87HAXOxe4+7T+yP44ox1JC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 name="AutoShape 6" descr="data:image/jpeg;base64,/9j/4AAQSkZJRgABAQAAAQABAAD/2wCEAAkGBxQSEhUUEhQUFRUUFBcYGBcXFxgVFBgXGBcWGBobFhUZHCggGB0nHBgYITEhJSkrLi4uGB8zODMsNygtLisBCgoKDg0OGhAQGy8lHyQsLCwsLCwsLCwsLCwsLCwsLCwsLCwsLCwsLCwsLCwsLCwsLCwsLCwsLCwsLCwsLCwsLP/AABEIAKoBKQMBIgACEQEDEQH/xAAcAAACAwEBAQEAAAAAAAAAAAAEBQIDBgcBAAj/xABLEAACAgAEBAQDBQQGBgcJAAABAgMRAAQSIQUTMUEGIlFhMnGBByNCkaEUUrHBM2JygpLRFUNTotLwNFSDk7LT8RYXJDVzdKOk4v/EABkBAAMBAQEAAAAAAAAAAAAAAAABAgMEBf/EAC0RAAICAQMDAgQHAQEAAAAAAAABAhEDEiExQVHwBCITgZGhMmFxscHR4fFC/9oADAMBAAIRAxEAPwDKcjH3Iwz5GPeTjrsxsV/s+Pf2fDTk4+5OCwsV/s+Pf2fDPk495OCwsWfs/tj3kYZiHH3JwWKxZyMS5GGXJx7ycGoLFvIx6MvhiIcSEODUFi8ZfFiZfB6w4tSHDsLAUy+PZikYt2VR7kD+OA/E3HBlVCqNUjCwOwHqcZI5KWf73MyCNTuuqyzAm/u4+te/T3xnPMomuPE5GizHinLqaGp9/wAI2/MkA/QnA6+J9R8kJYfVv0Vf54FyeZysHwZfmN+9K3f2UWP4Yd8M8TSykiOJAqbtoQHSN+uo79D0HbHLkzzOqOCK5R5l+MA1zMk5/uT/AMmwxgz/AA9yEkhmhc+jstDayRMtbfPDCDxvGg/pYSaGzRx3vv3T0w/4H4gTNC2y0UiBimoRUA3cEr0P0xy/Hny20XLHHshRmfBWpdeVkEo7KQEkP9ncq/0N+2Mw+XokEEEGiDsQR2I7HHW8hweCKQNlwYlY+eEn7o33jP4GB+QP64VeO/D5d1kiUs5OlwPiO3lY+p2IJ9hjfD6pt6ZfU5smJLeJzkQ4+5WG+c4W8QBdSNVgX6irH6jA4hx2KSe6OdgPKxIR4OEOPeTh2ADy8fcrB4gxIQYViFwhxLk4YCDEuRgsBdycSEGGAhxMQ4VgLRl8WDL4YcnHvJwrGL+RiSwYPEOJCLBYAHIxbycF8rE+Vh2AJyse8nBvKx7ysOyQLk4+5OD+Xj7lYLAB5OPRBg7lY9EeDUADyMe8nB3Lx6I8LUADyMfcjB/LxIR4NYC/kYkMvg8RYmI8LWAAMvi1ctg1YsWiLEubGjkXiC0zcrEa5tdRqRqWNQBpYqfiY9h0HU3YwBwpDNmEDW2uQaybsi97P5jGjyuVJ404eqEjub6aeUSv8Vxcj5fLzFy4Yq7EJH5j8RI1Nso6+p+WMJS3Z3wdJUAeLeBxxzMEWl8hoXQuMMdrHqO+NH9l3DAzONJKmIXQ3s/tPpe+w9cCv4pWWQssEWo1uymZtlCil7bKMP8Ah3F5+qrPfosSoPycYwllSVDptAfHvCUgDcmGZ6RBsGbflpY2T1vG18AcI1ZDNQyKV1ZiQkEEEU2obbHsMU8P43mh/q5x7Xlxv8sPcpxuX/WLmF+aROProF4hZY9RNSAI8hLl2jUa5Y5LqyGZCCdiWokEV+Xvh9xfLyR6ZI11lRut0TXStu42/LF+TzQkArQ+k3SjQ6/NGP8AMYPy7FgLINH09DtYPQ9MJY4y4Jc2uTP+JeHHNZYsALVRIm9kkdQK9VJ+tY5msWOzZFdDNF2HmT+w3b6Gx8qxzrxTwzkZhgB5W8y+lHt9DYx1+n9saMMqvcRiHHqwYMjS8ELBjfUYi7kY+5OGLQYraPBqACEWPuXgkrjzTgsCjlYkI8XBMSCYAKAmPdGCAmJCPCGDBMSEeCBHiQjwADcvEuXgnl4ny8FjBuXj3lYK5ePeXhmNgvKx7ysFCPHvLwBYJy8eiLBYix6IsA7BRHj0R4K5WJCLCCwTl49EWDBFiQiwDsEEWJiLBYhxYIcKxgaxYq4lm0y8TyyGlQWfX2A9ydsNBDjO/aBwt5sm6x1qDIxBNDSp3snpQ3+mJbKjyc7zWdzHEpm5ahVIANUoCAmuY/Vup26b7DDaDwtlsvRzcoLVekkj8ol85HzrCiPikkeXMeRvQr1JmAKd3bbyHrGtbD8VbmrrF32bcPXM5iQzAMqrdMdVsWq2PQnb3xzytps7VSHsfiXKQCoo3YDppCwL+a+Y/XB+W8XExNKMpGYlssz24FVZNEE9sY/inhSVtXJgkeiwFKSK5r1u23wkfQDHQeBcAf8A0dNBIoSSRJAoZ0UWU0i6YVuB6YiUFXIakDRfaYkflAyykGtIWQG/StWNTwnx1I8Ql5A5WorrFomoNoIJZjvq26dccyzvgXOtmXZBByzOxU/ta2U1kg6eZ109sdHg4I44M+UISSVpHbQrxNYbMFxRfUp8pBo3gWOuJBKS7Giy/HIJqLAxOOj7Gj/bHb2O2GwzI67ahsw/gRfUdwfTHIx4czOWhQxxSIRI/MUoSpUiKj5LVa81FaHXbqR0lYIQqLIRzEAAskXqqjXoetdjYxnKU1fH6g4xLDxQGRRsCuorRssBu61/Z83zTA/jfh/NgEi7tGb2/dPX+R+hxmM3xfKrMoe0njIIAY7MfPaqoFglid+t4InzrOtcvMOldDrCV9SAMKGdx5CWO+BVkgAo1ECmbqa28p/mcFjNR9BqY+iqT+poYhHC4JqAIRtuN/XrW/54r4jHmo4nkQKSilgtVqrci76kA/pi36mT4RKwR6sJBLX5HWgN2A3u/Qn0xH9iZ/6MF/7O+EDZnN5kEUiNpPxnlxDt1I1SEdug9jimHhOcJOriGVB9AGb9VXDXqJfkD9PF9R9Pw+RPjR1+akD88UCPEMl/pWI2jpOo68qSzXvG2lj9AcOYJBmY2cpy5I/jFab9dS9j77ehxtH1KbqSoyn6dpWnYsEeJrHi8JiYTHSc1lAjxLl4ICYkI8IAbl4kEwQI8TEeEMHEeJcvBATEtGEOwflYly8E8vEhHjQwBdGPgmC+Xj3l4BggjxIR4K5ePRHhADCLEhFgoR4kI8FjBRFiYiwSI8TWLE2UDCLExDgoR4yfG/HkGWkaIo7SIaKlSv5EiiO/UYlsqKb4NOsGM140kSTLyZdJgjSDSaXmeU7MKB9O+EnEfG8ksQ0roDizQt9PZRRNk9du1dzsq4XkJ8xqJDRoPwKV57+7EklB9CfljGeSuDeGPuT4fDlsnByC4OuQSES0WZgFFLHGenl6WcH5TNEf0OWlonroTKp8zq0ufyOIZFUiYqqrBf4tJZifWSUnUR/zti8NOG+GwD1A8rd9pBe3uDjmcr6m4wUzSf6jKIezF5Jm+o0Afrg5OH5sCxNAo/qZcmvzfFKRu26rLW1gm6sdPi/XBeR4I2vzR/FbCz8tQ6dbN/I+2M7CwyDh2cUX+2If+wX+BOJPw/OMLXNQke+Vv8xqweOFiOSBuXHZZ0+K+sbNv5f6gw5zU3KjZyiGhsA27E7Ko8vUkgfXDUbDUZ/K5bPR78vKzD1id8rJ9BuD9SMFQcSR5FWVGinqlTMqFY96izCWr+tAthhk8uuWg1Tt5rLyMDtrdixCjrQJ0qPQAYBly0mZ1GWo8uVIWGUanc9nez91VWFU30JIOw2cXFb+fIm7EPi3hzCKV8sxXMaUAplSXylR8Z8pGm9/0Bxzh/D2ckVv2iUWQCC0ss5sHuIwANrxuZZdDBIZGnAJuQi0UAHrL+I9B5QT64i+Xlk3LCvUC/1xislcI0DM94zSlCwsdPckAfkd8B5bjs2ZcRoI01XsbYn12wI3hsNuzMfrX8MM+A8BSKaNkUagTpJ/e0kjf3Ir64e74JtDWHhEsakyNq28vlCha6gAfP8A3cD8Q4Dl5+TLJEpLIFY6TZKsR1B+eNlmWV4tQ6EA/Qjf9CcBcKyTlAHpQr2oAYH1383TfFRjvQtXUzfgDhcQbMIFXUrKQQX1KaI2Zt1+QPbGgjy+ttZFGRGR9qOpdtx37796GDOHcEWGV5VZyXUAhiCNjdjaxi/MuLBseV6O42tT19O2LzYqgmEZbmCRMWBcFSKmthrT4j+Iep98TkyMnZHPyUnHcpJnntNAgGJhcetGy/ECPmCP44mgxQrPAmJhMWKuLBHiSkynRiWjF+jENOEOz3l495WClixMRYuzIEEWPeVgsR495eFYwUR4kI8FCLExFhWAIIsTEWChFinPZmOFDJK6og6sxoYlspIiI8TWPFGU4vl5AhSVDzCQu9Fq3NA79MV8WaWSJhk5ohKD+KnBG+xo+Un136YnWn1KpnPvtM8V5iLMDKZbyHlh2cbsdV7D0Ar63jH5Ph6sWkzrysxXy6a6i/iJIofLDXjWYnM7DOhhIqivuwTVt+IA2vpuRvhTmJiaCF9zvsVoe5oVfTEvc6I7KkNcnxrl+WCKBwTRDE39WIB+gJ+WDpM+GIIQxsOwYsO26sNLD8j88JchBbUKHToK6kDZj33v6YqzU7oaOle2omj/AHtVj9RjFwVlKzYZfjtgiVImJvckrJfQG9yw+e59sFt4mjSlTcdxpoH5BjsffGCmXQw5hOkg2RenddvKwZe99Rj3h6hJEOqxuTps7BTvpj8v+6f54n4SZaNk/imQnVHGxCg9GWq9wOuB38QZlJCeUgZbA1GVgLG/wpXT54zOUIjtySfLVGq3Kg7yCztfU4a8Sy6/tDExI+p68yxgfDQNl9R7He+mE8aRVoOHijOLIr6YCwFqSJ203YNAR0O/541fhDjM+Zkdsysf3YUx6VlADHUCdLKB0qsYt+GMRHUIqgK5alRbv+Ivdd6GNZ4ZyZy0eacoQUQfDGgsgkbaOv1vCcFWwdBhl/Fyly8kauymhUyUnXpGTsdjud8N0zcWaUa9UjE7RyAxR+uwFh69LY4z/AxUUzyw0mkEdTsSTYIRaIHoSb2xV4fI5yN5PNNGBpAXo2mqdmckWATYsi6F1hq+HwDRbn4AT8Yj7BDGyyfTWBf0XthRyljbUGkZxdFmA/RmCi/ljreYy6SDS6qw9GAI/XGP8QeAUkUnKvyJO1gPGfz8y/Q17YcvTSXBKlYn4bxFZPKSgf8AdDhjXqK/hvWHPCQP2iMGiLJrruFNGvnjj3EuH5vL5pYsw7hr6AKqkHZSGLfPpjQ/ZfIwzy27NqTvJrHxJ0FUDucOMapiaOnw8VhGtdZJ1uCh2CnUQV96N48/0lJ2kjUVtSl/XuSPbCOPg6HPz2Osmr23AONdHw5ANlGOdpqXtKtGdnzsh+LMynavIFQfPYE/rhPPCp1eWWQt11O2/wCoxs8xkV9MAR5cF9JHUEfWjWE9T5Y9SRz2XMop8uWy5rbzOt+/c4Z5LxA4F8gUDRMcqmif74o4BzviCeJ3CwwUjgBmkFkEEjUuk12+eHvhPj+bzSzECEtCLESqrcwV8Iel0G/WxjRQsNQz4VxpZGCFpYnPRZL3+QktW+mDM3HprWFWzWtRpF9tadv7QNb7gDC88WDvycxkHXUaFJpVj2KODTHuOhw/y2VDR0SWVVIGr4v7/vVfPfApzg/a7CUYyW6F8cOLRFglV2HsKxMR49CzzgXlYq5eGPLxTowWMkqYmExaiYsCYdkIH0Y9CYv049C4QFQTEgmLQuOSeOfthWEtDkV1So7K8kifdigykILBLBq6itsBcY3wa/7QPFicNyxc7yvqWJasF9JILC/hHfHCOJePJ8wtTM0j6Cuo6dIB6jQQQb2369cJ/EnH5s/Nz8wV16FXyjStL6Df/k4X5HKNLIEWgT3Y0oA3JY9gBgcE17jeMaHqcVOZVYXVwQbj5I31AE6dA7bXt0Iv1xZwzxY8aBZGLAbbCtunUEXQ9R2GC+GcMy8TAqJZpB0bU0K3/UVPOf8AED7DD/hvDXjNwZPlmiNWglqIogtMzbHGMljqqLKMtxmTOZeMlG5WXZ0Emu5GL6ToN35QKN+4HfAk2ZDbLqPXSdx22sWbv1Ox+eNNleByShINCx+VnY6aVVLabGihdKKGCf8ASWQyG0S8+UWCwo79/P0G43C4VrhAJeH8HzD8shGUnrersGAO5sC2XbcbdsaCDwCCXeRwpdixKjSR7Eige3UdsZ/iX2iTm9JSJf6o1N/ib+QGMpxDxW8h87vJ/aYkfkemHpkx0dSj4Dw6LZ5UPzcA37hKxf8AtHDFoUjV08havkSMcaTisz/0cbH5An+GCo8tn36Lp+ZA/nhOD6sKR1h+JZJiLRq9lW/1NfnhtlPE2UX8E9+ocJfz5ZUH6443H4ezzdZQPqf5DBCeD80euZI+Wr/MYyaS/wDSLSR22PxblO8Ln5kMf1ODI/FOUP8Aqq/up/njhi+Ccz/1tv8Ae/48Wr4Ozg+HNt9S3/EcGuuJr6DpdjuycaybiipAOxGny/UKd8A8UMXMy5gZlRZVZgofTQdW3HQd/wBccYPB+LRbrJrA9z/Na/XHsfizP5f/AKRCSo6sBY+rLYGC5vjSwpH6UgzKP8DK3yIOLccB4b45jlog6W/56HGj4d9ojxkBmDr6Mb/JuoxrHO7qcaJcex0LjvC4ppIGkRGKuQCyqxAKliASDW6Dp6Ysk4ciUVUDSQR6CvbCnL+KocysbIaZZFLIeoBBWx6jzdcaCWUFT7g/wxlmabtCQongrOk/vRq31Fj+WHoGFBlDTwuPxRsPqrC/1Jw5wNXJiQPOuE0p0yKewIvD2UbYU51MZsbMVnkLFvuCVJPV9Jq9ugsHDnw7BJAS8WRYFhRJnbcfJxWB+IOQbHrja8KkuNf7I/hi8W8khWATSNIAJIJY9LKwI0SAFSD2N/pgfJ5co0pD6ke6B2KeawpUixsT1xo8BZ+GyrChRIbbcqQdv8VH6e+N54b3BypMCjXEhOmsJrTWeiahrNdaXrjO5jxnl4pZYMwHy5QeR5RUUg3G0gBAN9j1sVeOKeI85NFmGsOXdtSlZXLMpFoQ+xA0EbAAfli5N9Dmhjvk7h4j8TJlWG4kXSdaLWtTdA3YHXaj6H0xkP8A3pt/1Nvzb/LHIM1xdiTbs9EG2NqzD94Gg4sDqMA/t7/vH8z/AJYjRN72bKET9gLiYrFKOGUFSGB7g2PzGIPMqbuyqPViAP1xscVtOgqse1jyNgQCCCD0I3B+RxOsItI5Z9vnGJIMpDFHaiaQ6nBKsOXpYAEHv/LHAJZixJIFkkk998fpP7ZPCc2fyqHLgGSBy+izbqVoqoGxbp19Mcq8I/ZlNnP2qNw0EsEa6eZ8JmY3pYDcLpFE70fXpi09joxtJHPm9sGZFXjZZNPlpjvQsAear6kWMVZrLGKR43FNG5RgCCbUkGm3B3HXFmSg5oYajqVLQEgA7ixbEAbWfphs0OjcH4kIsuHy8BneRwCS3LVW0aggFguADZJIFnv1x1Xh+TCRqNKqdIsL8Iahqodhd4x/hPwy6ZWFQoIUmQSSswtnCg6Yk30gAAamvrsOmNrAzaRrKlu5UEA/IEmscMmuhLZzDx3x92lky6jlqpCuQd5ABYB9Fsnbvt8sYvMNQOOn+MvDAzJaRPLIKBv4XAAo2Oh7b+n1xy7PpJGxjZdxtjWDXQaIcP4C+YOpyQp6AbsR6+wxquHeE0SiIxfq3mP69MavwLkRNlEk01dj3JUkfyxpBwqvQfPGUskm6G2Y+Dg3/PTB0PB/bD92gj+OaJfbUL/jih+NZNf9df8AZBP66cZ0LcDj4V7YuHDfbF0PiPKfiaQ/IH/MYPi8W8PH4JT8xf6F8RRSTF8XCmbZVJ+Qv+GDU8KSt+CvmQP0u8MY/tAyQ6cwf3QP4NgiDx9kmNcyj7iv541jjx17mPcUjwTL1VwvyY/yGKM74WzYB3SYejUW+hNH8sbaLjMLCw/6H/LE5cysilUlUMRsQQSD8sX8PC/wv7oN0fm/xHwVDJapy5L3A6Ed/r749yfA3asdM8R+EpFYSBQ4rqu5/Lr+WBchlhjNzklTJ1CjgnAzDTlmLCq3NCyO2OhZLO2BZwofLeQn03xQvEFQhWOkn4dWwb+yehPt19sRdivc0OWz0aLC7uFCySKSQa83m3NbY0S5lWTXGRIO2gqb+Ruv1xkct5svflJWUfG2kC1K7sdx07EfPGReJxJM+XeSGSOWi8MiOpBRGGuIOdSjVuSWPavS9endjvY6zl82kgbQ16TTDcMp60ymiprfcd8AZ4Y59wXxTK7pLOPvQ5AmiHkmjB0mKaLqtgalO9NROkFgY8Z8YT/tMi3oir7tQo5um6BtgQrPYbUwIRGUBWZwMTalwGpUaLicWCch4g5KhStj57/TGHy3H87nJFSIRRITpBbzFq+IiRhuB+9p3Y0AaLDUx5iKJ1gjifMTFgrAMKBPUySfIE1WwB6dMHBP6G4yWcEig7AkXV3/AOuEX2kZySLh8zQsVl8ugg0dmDNv28gb6Xhlkcske7adQBLFbCKPqT09cYLxpm2EQSQsz/tGYUUOiMk6AMPQK6uD30v6DHQ8kox9xZyMcSnmpWkOkkyMu+kuW0RlgOragWs+g3wvzmeOlgGJ5mwLNYSEXXXozkWR1of1sMJI9YVaa60qQdOw1AnRXXqwJJ69sRzUZTddiCp6DazoH3ZHkIodR364jWr4IsTwcOlkGsBI0G3MlZY0Ffuht2PyBOPP2SP/AK5D/hzP/k4ZZ3LxeYuI3bzbs8yyWL9LU2f1OB/9Hr/sP/2B/wAONY5dSvf7fz/g1bOvfZ5xDLNqhiycyvVkrKQwFe7hgfmBi7jvgfLTksM3mIWJ+HNAul+gckAfmcbbwnI8330mlm0KAwQIdwCbr3v6VhoZ9U0kbIpVERtZO/m1bEVtWm7vuMZY/dHUntexq9nRyrh/A+McO82VZcxD+4jCSMj2RqYf3Majgv2iwuRHnEfJzdKkBEZPsxAI+o+uNM3CYSdSBoyd7jYrfudJ831xVm+GO66WaLMJ3SeNWP0IqvqDjS5Lp59iXGLGkbBgCpBB3BBsEex74lWMtleErljcUc+VBNkQtzsuf+xcHT/cUH3xPiXixMqrNNJA4XSWVW5U4DMFH3Dk3uf3h0O2KWRGbxnKvH/2X5ps3NLlMtqiJ1WJgzyFyC1K+6sCx71QHXHPvG3h45DNPlySaVWF1qphdNW1joflj9TcD8T5bN/0MgLfuN5X+inr9Lwl+0Xh8kiw8rLxzB5ljmLRo7xxMRbhmBoCu3ej2xophuiOSh5OWgi/2cMan1sIAf1x8r49z0ttgWWcIuprruQCa9zXQe+OG7E+QXOHVfveMtn5Mnl7kzSmV7pIRtqI6s57L/zRxrxHYvGB8eQ5eR6M6xzoKClSQwJ2BrpvdEYuCt0CKs348zTqf2eNIY12qNAdPtqO35AYy8/iPMTkgtLIe9s2kfyGNz4S4Ny8lIW3LuGP+Bdv1OFOVgiOUQIxZwWaRWXTp1DygMDbjc9em3ti1KK6F2ZETzkjdEGpQbNnzGh0vEIzM91OaDV5VJH0NC8O83lJOZGIoywLgnRHqoAjqQPnvivhfA8+Qo5GYo9bQiup79O2NlVWFi2TJSkL97MfLZpTvbEfv/LDfh3htnjDNJLbXsQbFGv3sMT4PzzVUEhpFvdRvdkHbGu4H4QzSwoGhIOhurLsxe/X0xnOaS2C2YseD9t5X3xtPs98KxN5H3NMdRALdcND4azAUfdGwf3l9/fDXwXk5IJfvEK2rCzR7g9QfbGOu2lLgVsz+c4LnIOYY5fIspA1ghdJYgABdziE+UzT5Ez80JJGGLChpf2AI9QfffHT88bBADdt6NfMYzEwDZKWj1M/YgkEsLAPsbxjKKUuC9RyrK+O80iiRZGKobZCL00aNjoV7agNu9d9HB4qSWMSmJ/OLuMEKxNra9wwIoqbo11BBIKZC4NYNMa+80gsDzdIvsw7G9yCevTBmQyQpggoEqWQeVFcA+eKz6BiUu+3TpUpRXQhsPyfHGZGIjUALvqZ1NmxVaW3BHTEMzxWNlZHidhtaUkgINH4QdXcncDA+X4TMp5qmKUyPp0DTdEGigdPMSOgB3IrriPEsokikPlo1YBh5Pu3Urq8wodRTda6D1GMnIKDOC8ajgUxpP8Aduykxy/00QB82nWPOtX5TuOxOy4U5jjiImYXVl5WdIFFli2qJ2jamGwtFDXaiiCKwvaONkJillodUkZZU03ROoWUA3O4PTri2XhxPmYIxFAbBgSAe6gFfyF1Xe8S8ncnUG5SULEolu1VQtKAaSIPIderemJsMD0FDe8KnFQvLIXEkh1lQAGCsDoUBgSBW/oafr1HmSYBgshXQGO3QEM4cotk91ANH90XucFcTdZXdmsRqBo3KsaI1Pe6qSSew3Ue+MVJxlRNgkOdlEUsSgliBdmz5QaVfZRYDbeZmYbtYAg8QS5cAuHIYrbqXV1F2fxb70D/AGTg9YvPRYuO7gncrQoaRQux6WFPtgE6TY30MVW63YHc2LrqGO/qcaxy9xqVEM1xfMCAIkrgBgySKxVlJ6q5u2WiV32+RGLMxJM6gSu0YWRfKSWs3pUSMfiUeUdapgcAfsrbw0lllCszbEN+/e2oXtvYI6+rLKClKr1k0+SiPPpJ5ZrcXqWgFPwp6i9HPbYdg0UNKwoWmlgdO+gbgre69DYG/wCeBZtNUgLspIG40jzcxevxWCevQn3wU6a9A1GwDVAh2ro4azpUaV3a/iHril0ZAyqNKoAGl1AgdCQCSQvUbk2fTthLzz+BCwu0fWw5NGiLrsAXXbqd1GAtZ9D/AN7LifEM4gB0UVPWibPX4mNMwPoDXthPzo/9kn/5P/Mx244Wra8+pVWfsPgOXCRCuh/h0GI8Pj5izMb+9kcX/VSoxX+En6484pmDl8ozA+ZIwFJ/fICjY9TZG3fF+RyhjjijHRFAJvqQAPrZs4cIaYxh2X77f2aSdtssfLnTSmqTSt9Aa64V8Vzj5cWVd1LRIoRNdKN5Gbsm17sQNhg/LvLvqHWU13qMdOmOQfbF9oa6XyMaoxNa2skKQ7AqVK0TSqdiRubxVJ8XYG8TxCJMjPmked40km2jCrIUQsmlWYChYvV198fmbjQEjmRI5FQm/M/NCaizKpk9dFGjvd4qXM5hIzCHdI5dOqPXpR6pl1KTRrUCPnipsuwTqKJJrWAu1j1onY1XXGsY6eomE8POZcqIS9qaXSQrW1mgbBZjRrqfTHTOBePc7k4v2fNiaWZl2ilRxMlEgEySNbXputJG3XGa8HeHubK0BgLmMh/2mKN5WUDehH8LXt5WAb0FjHUM3IkuVI0HVl4wI9caLo5iyKoS0V02HSgCCKxhmypPTQ62MUPE2ckDuYJgFjL3JI0YKtsNIjVNzvR/qn0xT4fz+dnt48vrjVmRgczI7aqBIqWZuzDth747lIgzKrrJEGWjUC2/DIzUPQA/S8ZnwP4lkykNNlZpIndmMgjZgdgoAaqoEHphQ90LSJaNnwPxIzynLZiBoJlW62MZWgQA19aOM1xRteclo194q2SAKUajZrp5v0wizPFjLmMxOtqvLd9KmhsBW3sW7+mH3AWiaNSyhpTp1MSTbUoJAuhuPphuOnclnQ+H8P8AuQgW0I6uSl2ANlG9bd6OLstwtIxSqi7AeVFGwFCy2omh74L4e5MY+XXF/Ls17XjmsAaq/E3+Ij9AaxBkHcX89/44IkUAb4tfLKIg7MASAavpYvBZNMAjiS/gX8hi90T8MEf1UH+OPuHMrvoUgnqeh2sD198PJ5svEPM6Gu2oE/leJab3HGLEUXDjIdo0+iKB/DD/AIdwWNB5o4yfXSL/ADrFHDuOJKxWNaAKjset3ddOmIce4u67R+UdCxG9+2HBxW7Y6UdwziHEI4KFEn0DEfzwqzvE1lUDUtE0VZdVbb7g2R/H9MIXctZJJJ7nc4XzyqHQa1tmA0saB3H4gbG1m6Pb54JZJSW4lJtn3EZ4h90gUAkUE1bEPr+E31Pb59KwFk4HR2dlayoC29G7BsKe3XYjb1GxxoOG+Hss6anUSNbWuXSqomg7qxIsG9yLwuz/AANNReIqEOwQyF1ACaiC96NVC9JYn2xjLWkq/s0oacEkGYhZdRJs6kJPpdgVY3/F6gGyQdSrNM7SFWCllQebRrLkaGVhW4BHUDbU0g6A4+H9E4QOygWw0+VNwFZiQEo0TsgO1atjS7/SJXSjyLIqF43K25phS6pQCtddPmIUBvYYHwKxLxOCNwWYixrsEeRiV8tEjysCwB9qxCPXoDLbjSCQzM5BpdxzdaqL3AFWAaODc5mB966CSQBwfK5XSJNewBIIAY6RYU+XpvhUwVhXKK3fxCN9+7EqdY27n0274iS2RlIguZ1OS3kkU6dYFNpG267+Xc+YAVi+dSitHGygFgGqh5SOpajddeu2x6EYBMzklED99S2KsdRUqlTuCbsAbH1pnlYvKRIB5iPKdJJ7C4lcggbbn/DVHDmlSb+g1GyMeR21oWAEqAaSNLIa8qsRZ/H136EUNzPlFWUKRW93qCGxqI1b2fMLv+eLkdFYHYXIFXUTGSCpULo2F1XUe4xTmcuHY6xZYaWK0rKtBWog2ASteUHo3XbGLdunwNxpFGeVCLCKb6RlStqdxtRo0L3r09cU6y2plopRQNdqVBUsGG+rzDvsN7vHvJQ2PMwjKLy9vNupYEigTsSSBVjbYY8lzIdwWJ6GgoBZq1Cy16So6gWVFdGq8a41pQkjxojGrKynXIbAcsqsxI76regfhDbUcKuMcEnWnkmMYUUusrBEl1fLVGOx9hvt1N4ZZni0iARxEZfegAC8p2/eZepAHQfXGdMyFWLNJI+q2ZlDN0o7MDVdCL7/ACxvh1/i/i/8X3GrJ5uOPljcy0LZkQRxn1ruaPeut4TcuD+v/i//AJwyQIrEs3Qhr0kNQ3PnHsT9Rgz9kl/2uW/7mL/hx1Relf8AV+yKR1bxv4/SXMZbKZaWPQ8sTyT6/uwgOpt+hGkHDeL7VssM1PA9aYQCsiNrWSwDS133A2vf6YxS+HeDl5ETNZcIxGgubZdbCRlXoAdKlA1kjVhp4e8FvKuXZBlI443mkWLmc55ELq0ayuqAUrAbjUT64vVy1yaUdM4l4gggRnnYxKkaO5IvSHJVbC2bsVsMcF8eZnKOZ+XMcw8k8aKxIkdYhp1HWaJJNirIrR0rGz8Z/ZvnM0usZlZZGJMxpkUhAdCJHr0FQb+LfcdN8c28ReFpsszKWWZ45gzTpINSkRoShZjYZe1aum1EVirurF+gt8ScRzDpHlZIgvJZivV3a7Ub2QQFH4dvLeEIy8klsqWL30gUCfYdB+mLc/pDeUMd2t21BnNmyb7j/wBcEeH+J5mCUS5XXrQk2qB6saSd1I6HuMapVHYT5OifYhxd4Xk3YRddNxlbJUAKrSK29kWAQDV+3RPELrnGWSOedUrQY1HLphuSWqzYI6GtsR8G8SSeKSfNRQoNaozNlzEWYfCGjLMLpviHr26YzPjzjjwuTFl4Wg1qIykxCvqDHWVSh6ggnsPbHJNuXHcb4Gn+g0rrKfnI5/Pf3wU2dyeVRYTKscgjBCB2BN73QPdr+e+MNmuMyBcrqgyv37MAuh30DmaSQb3vY9uuH8XhPLz5tZZIS7PIt8yQ0BsKCJsBQ9cZtafxMlIxz+GPupHWYtJMDYIG7OQTve2/fFvBOCGDRqayCCTvV32x0nxfwDK5SEcqLluxAUqzFRvvYPtjDySOpUFiwZup3oiyR6jp740c5cNkuzbZyd1ytI5RiophVg9e4rC/wpm5WycpmkZ3MrgMdiF0qAAR7g9MFcRP3QH9UfwwPw4aMnGD1Z5D/vHGN7AY2CF14jlV5shVpbKks1hSD1PTDH7T4NRZxYZEABUW2xHQd+uLcpw+RuJZWQITGmss1gAEh626nt+eJeNcu+YEixKGZqABND41J3sdhjXUriMv+zBFE7kWCFjuy1buOgYmumMjxeAieUqZBbk+XVW9E9Djc+DuFmAzFjdqtbV01e5vGaz3AcxLI7JErIWNEtRP+8PfCTWtsLND9lGYaHnEliGeLVqsmlDny2ffGt4/n53SkyzkEk2FYm/wdq07mzfpjI+Dso+XjmEqhCWU9b2ojrZx03gWUDZeE65T5BvzG39O9dMCh8SbQcnOM5xHMR1/8JMxN15GArbcg9Ovf+RwrfieYBaR4jalgC0cg2AsACunqNh13x2oZSv9ZJ/iv+IxVmcsp2d3Yehqj8xVH5HbBPEoLdjSRhuF8UjkyqmQa3ZWuKHLtM637g6e+2qsff6SlChxkczK+yqJtKuSAV1MGPlUb3tXTe8b9YyosEn2pf0oDCjP5F5WuV3ZR/qIzy0PvNICCR/VuuuzYHidJrz7lHJ+OcXeeYq68yUGiigukZoKxZF77VqkNlQpAO1Kc1mSzCPUWK+Qqw0gbEKE32AAFbA71WNl4idY4gArCEeTTlU5akkaiDMynWfLu4IAqtJO4yq8QV9Ag0wLvqSEM8g60WzBJeVjZJC6R745mk92TJAMoeqPlYhkAYhQSCaIWi34SL6Wd66YhwziKaX1lU0CiSwJJJI2Kin7ixvg/wDZV3MaAr1LzkEue+lVRiPYsXIwLnYTHTomvQo1AKlFSSJDRIINAAG9gCfbA3CXtJruXhtIcqUSyWZ3pgLYFR5bHXfYEsQaF1gRYmerjaUdGlzD8rLqd9xCrEmyPhsNuPLviriEgi86ayjaXRlW4ypKgB06EaSffc/S2aeGSRY51LAaCkgBUKWvyUvwjbUPmO+JWyuv78/K/kUkShzUaHliVS7AlY4YRCitGS402LYnYeYWd/pZnsyex0WWIoBtOrroVd2811dbhmJACnAcmXeI0zFRGTqNCSU2dmSVjfYWpI67A3gxZE0mVVN6QF0sWdUZWAZdzpKsjgnckKtEYVK9S3887g0CWyLojRUUagFaiS227noB/VogbXZ2x7lc05J89FuvKTzGtjrnc1Q+gFdsUxvGAQHV7Vg1IaO34/Xcbqv1Gwx8/EHbyhvMpZWBBCKVBPlC6QV0ixZ7GwMU4t9PPmTQLm4Apeo2a1BOrzFmv94bWOvf64tyH3acxrDg7A76Fatiejfh29z17eRZJtBaVrYWwIKrWoHTaiwR5eovqd+uPZkehzbKaeoY0xBGyknoVKm7/CRfStelX58x0R4nARORNpKp8ciXoLUysCwFk2Og98Lay/t/gl/zxTm82DqRR+IWWsuovoDenv2GBfJ6frjohCluGk+4cjGORwVVUpSW3svUZFk7GmLbCwLIqsdB4dxjNNNlcuFyg15YEs2W8qLHGXI2ezR8paxZHQVvyjWRYBNHqOxrpY743fgZjq6n/oc//ii/zP5nGude3zsXEef+1c8uQmduQiySchVjbNITqiMrOfvmWgvatzYvGW8UTtC8CCeMmKGPaNSChlUsym2a2BFk2LMvQYa8WUDhyUALzedutr05YgX8gdsYXOdT/wA9sGKKe42MU4mcxMjTtHvpRpHVm22Gt99THy9unYDHRfDOYkRS6R8NjaSKCQGNHdicxMIkjkjaStWqya6C8cw4DGGmAYAjTJsRY2jcj9cdU4hlkGby4CKAF4NQCihcjXXpeDNS2CLNLnpZ5Q0bS5ZI1lzjOUgfS4yyDXIyGWwdZVaDevtWd4hJz4oo3izFR0bRFjBoUPLJIzAV6m98LPE0hWOAKSAYeNA0asGaewa69B+Qxq4T5fpjnyNRaaQp7IQ/skckmVDRTj9nKhCxSttJt9Lb2VHbG+8Nprnj+ZP5AnGT/GPnjZ+Cf6Rf7LYyb1TimTHgG+05iXgQfMj16j0PqMcz45neUYtYI1SAD0F7de+xON39pzH9ry/zP/hv+IB+mMJ4zQF8sSATzV3rf4lxrzk+oqN5nmGn6YpzRqCIdPKT+bXivPnr8seZ8/dxf/TXGLEXcJP3gr37+3pheZLmPTqepr9cH8GHmH1/lhfkx97/AIv4jDAc5M+SYivh7MW9fXpgDg0lKbo2WO7la3PYDBkf9DN/Z/zwDw0eQYALs5KOTMaFeW99V797xu8lminD0dOohUja/wBMcy44agnrb4P4jHQ+E/8AyuL/AO3T+WLjJxTa7MqKNHr2wEVZpB+6MF4pc45c03NpyNUgrVhXn88jHR8d9gaQnfYn8XQ7Cz7YTeK5CEDAkHcWDRomOxfp7YG8IOWAckltAGo7tV+vXGss8pIVUDeLss8qAMiAJ8K+ZGLm1GmiS3kY3qAq16WcYp8oIQAgBZ49QWwwUWKDkae6kkbLsBdXXTGF5N2O7F3tjuxpyBZ6mhjB8MUFGsA6s0qtf4lDPQPqNht7DEaU2SxVGHlK62AVg7JJerU0Sm6Bulsj4aJ3+tPD11EtpTSql/vTSxkBVOrYl9NmlvfqTYwTkN/2AHcHn2DuDbNd4nALkySn4WnkDL+FgEnYBh0NMAfmAcEUk1RIrlyMsiguvM5jnzcnSKPQIl0TQY76qsksKwozjjlyJsGjmAA1FmCbgVROq9JPf2OwGNR4tclpgSSFEemz8NygGvSxtiPiHLouUgKqqkzkEgAEgu1gkdR5V/IemN6XICBpDLGoBsrHynJUK4ZRfmJYgdEXaidr7ADZTJk64iVIMbFaDLqAYSbqevm1Cr3JwXlf6YHuXLH3bkXfzsA3gjiMhExIJB1RdDXxBC35nr64i9KdGkVbopeVahe/LIhvSF2JUKArVQ2IFmqrvWJJB5tUYXl6WJLUbcnegvcLS7Gre98U8HFOK2rMSVXbeY7em+DcgdUkIbzBkSwdwfKet9cSl7nFecjcaRU2S6oZaZ9gjtcS6aq5DRUUbBBK7bgnGY4+StKSWVEQEivVgqsRsfhO47V88dAyKgJmGAptPXvsslb+14554uUKyBQADFCSBsCdN2R3Nk7++N/T+5kvbYFhorqsWxAr5V6/87HAXOxe4+7T+yP44ox1JC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7176" name="Picture 8" descr="http://bandungtraveler.com/wp-content/uploads/2012/07/VILLA-ISO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1" y="4596852"/>
            <a:ext cx="2971799" cy="1702031"/>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encrypted-tbn3.gstatic.com/images?q=tbn:ANd9GcRyS-CeLDmd3tTpdbdshvrVpWAA_WVKf1bJ_OOklB8m_3hsH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96852"/>
            <a:ext cx="2800350" cy="1631632"/>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img11.deviantart.net/11e4/i/2013/242/9/c/closing_ceremony_of_moka_ku_upi_2013_by_giganticluminositas-d6kewgu.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150" y="4596851"/>
            <a:ext cx="3371850" cy="170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81334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7543800" cy="1219200"/>
          </a:xfrm>
        </p:spPr>
        <p:txBody>
          <a:bodyPr/>
          <a:lstStyle/>
          <a:p>
            <a:pPr algn="ctr" eaLnBrk="1" hangingPunct="1"/>
            <a:r>
              <a:rPr lang="id-ID" sz="4000" dirty="0" smtClean="0">
                <a:solidFill>
                  <a:srgbClr val="FF0000"/>
                </a:solidFill>
              </a:rPr>
              <a:t/>
            </a:r>
            <a:br>
              <a:rPr lang="id-ID" sz="4000" dirty="0" smtClean="0">
                <a:solidFill>
                  <a:srgbClr val="FF0000"/>
                </a:solidFill>
              </a:rPr>
            </a:br>
            <a:r>
              <a:rPr lang="id-ID" sz="4000" dirty="0" smtClean="0">
                <a:solidFill>
                  <a:srgbClr val="FF0000"/>
                </a:solidFill>
              </a:rPr>
              <a:t/>
            </a:r>
            <a:br>
              <a:rPr lang="id-ID" sz="4000" dirty="0" smtClean="0">
                <a:solidFill>
                  <a:srgbClr val="FF0000"/>
                </a:solidFill>
              </a:rPr>
            </a:br>
            <a:r>
              <a:rPr lang="en-GB" sz="3200" dirty="0" smtClean="0">
                <a:solidFill>
                  <a:srgbClr val="FF0000"/>
                </a:solidFill>
              </a:rPr>
              <a:t>C</a:t>
            </a:r>
            <a:r>
              <a:rPr lang="id-ID" sz="3200" dirty="0" smtClean="0">
                <a:solidFill>
                  <a:srgbClr val="FF0000"/>
                </a:solidFill>
              </a:rPr>
              <a:t>ontinue....</a:t>
            </a:r>
            <a:br>
              <a:rPr lang="id-ID" sz="3200" dirty="0" smtClean="0">
                <a:solidFill>
                  <a:srgbClr val="FF0000"/>
                </a:solidFill>
              </a:rPr>
            </a:br>
            <a:endParaRPr lang="id-ID" sz="3200" dirty="0" smtClean="0">
              <a:solidFill>
                <a:srgbClr val="FF0000"/>
              </a:solidFill>
            </a:endParaRPr>
          </a:p>
        </p:txBody>
      </p:sp>
      <p:sp>
        <p:nvSpPr>
          <p:cNvPr id="8195" name="Content Placeholder 2"/>
          <p:cNvSpPr>
            <a:spLocks noGrp="1"/>
          </p:cNvSpPr>
          <p:nvPr>
            <p:ph idx="1"/>
          </p:nvPr>
        </p:nvSpPr>
        <p:spPr>
          <a:xfrm>
            <a:off x="457200" y="1143000"/>
            <a:ext cx="8229600" cy="5181600"/>
          </a:xfrm>
        </p:spPr>
        <p:txBody>
          <a:bodyPr/>
          <a:lstStyle/>
          <a:p>
            <a:pPr marL="0" indent="0">
              <a:buNone/>
            </a:pPr>
            <a:r>
              <a:rPr lang="id-ID" sz="2000" b="1" i="1" dirty="0" smtClean="0"/>
              <a:t>Second</a:t>
            </a:r>
            <a:r>
              <a:rPr lang="id-ID" sz="2000" dirty="0" smtClean="0"/>
              <a:t>, </a:t>
            </a:r>
            <a:r>
              <a:rPr lang="id-ID" sz="2000" b="1" dirty="0" smtClean="0"/>
              <a:t>S</a:t>
            </a:r>
            <a:r>
              <a:rPr lang="en-US" sz="2000" b="1" dirty="0" err="1" smtClean="0"/>
              <a:t>ocio</a:t>
            </a:r>
            <a:r>
              <a:rPr lang="en-US" sz="2000" b="1" dirty="0" smtClean="0"/>
              <a:t>-cultural </a:t>
            </a:r>
            <a:r>
              <a:rPr lang="en-US" sz="2000" b="1" dirty="0"/>
              <a:t>development </a:t>
            </a:r>
            <a:r>
              <a:rPr lang="en-US" sz="2000" b="1" dirty="0" smtClean="0"/>
              <a:t>approach</a:t>
            </a:r>
            <a:r>
              <a:rPr lang="id-ID" sz="2000" dirty="0" smtClean="0"/>
              <a:t>, i.e. </a:t>
            </a:r>
            <a:r>
              <a:rPr lang="en-US" sz="2000" dirty="0"/>
              <a:t>Sociology </a:t>
            </a:r>
            <a:r>
              <a:rPr lang="en-US" sz="2000" dirty="0" smtClean="0"/>
              <a:t>needs </a:t>
            </a:r>
            <a:r>
              <a:rPr lang="en-US" sz="2000" dirty="0"/>
              <a:t>to be positioned as a socio-cultural movement of the society which acts as a vehicle of self-actualization for children and youth either individually or in groups according to the social and cultural context, through active and responsible participation in a variety of learning projects outside the classroom. </a:t>
            </a:r>
            <a:endParaRPr lang="id-ID" sz="2000" dirty="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21</a:t>
            </a:fld>
            <a:endParaRPr lang="en-US" dirty="0"/>
          </a:p>
        </p:txBody>
      </p:sp>
      <p:pic>
        <p:nvPicPr>
          <p:cNvPr id="2" name="Picture 2" descr="https://binpers.files.wordpress.com/2013/07/bhaksos-kod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 y="4876800"/>
            <a:ext cx="315758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pls.upi.edu/wp-content/uploads/2014/05/DSC_03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60" y="4867297"/>
            <a:ext cx="3062240" cy="204308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ugm.ac.id/headlines/desa-USA-UGMjp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875998"/>
            <a:ext cx="2895600" cy="201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81334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7543800" cy="1219200"/>
          </a:xfrm>
        </p:spPr>
        <p:txBody>
          <a:bodyPr/>
          <a:lstStyle/>
          <a:p>
            <a:pPr algn="ctr" eaLnBrk="1" hangingPunct="1"/>
            <a:r>
              <a:rPr lang="id-ID" sz="4000" dirty="0" smtClean="0">
                <a:solidFill>
                  <a:srgbClr val="FF0000"/>
                </a:solidFill>
              </a:rPr>
              <a:t/>
            </a:r>
            <a:br>
              <a:rPr lang="id-ID" sz="4000" dirty="0" smtClean="0">
                <a:solidFill>
                  <a:srgbClr val="FF0000"/>
                </a:solidFill>
              </a:rPr>
            </a:br>
            <a:r>
              <a:rPr lang="id-ID" sz="4000" dirty="0" smtClean="0">
                <a:solidFill>
                  <a:srgbClr val="FF0000"/>
                </a:solidFill>
              </a:rPr>
              <a:t/>
            </a:r>
            <a:br>
              <a:rPr lang="id-ID" sz="4000" dirty="0" smtClean="0">
                <a:solidFill>
                  <a:srgbClr val="FF0000"/>
                </a:solidFill>
              </a:rPr>
            </a:br>
            <a:r>
              <a:rPr lang="en-GB" sz="3200" dirty="0" smtClean="0">
                <a:solidFill>
                  <a:srgbClr val="FF0000"/>
                </a:solidFill>
              </a:rPr>
              <a:t>C</a:t>
            </a:r>
            <a:r>
              <a:rPr lang="id-ID" sz="3200" dirty="0" smtClean="0">
                <a:solidFill>
                  <a:srgbClr val="FF0000"/>
                </a:solidFill>
              </a:rPr>
              <a:t>ontinue...</a:t>
            </a:r>
            <a:br>
              <a:rPr lang="id-ID" sz="3200" dirty="0" smtClean="0">
                <a:solidFill>
                  <a:srgbClr val="FF0000"/>
                </a:solidFill>
              </a:rPr>
            </a:br>
            <a:endParaRPr lang="id-ID" sz="3200" dirty="0" smtClean="0">
              <a:solidFill>
                <a:srgbClr val="FF0000"/>
              </a:solidFill>
            </a:endParaRPr>
          </a:p>
        </p:txBody>
      </p:sp>
      <p:sp>
        <p:nvSpPr>
          <p:cNvPr id="8195" name="Content Placeholder 2"/>
          <p:cNvSpPr>
            <a:spLocks noGrp="1"/>
          </p:cNvSpPr>
          <p:nvPr>
            <p:ph idx="1"/>
          </p:nvPr>
        </p:nvSpPr>
        <p:spPr>
          <a:xfrm>
            <a:off x="457200" y="1143000"/>
            <a:ext cx="8229600" cy="5181600"/>
          </a:xfrm>
        </p:spPr>
        <p:txBody>
          <a:bodyPr/>
          <a:lstStyle/>
          <a:p>
            <a:pPr marL="0" indent="0">
              <a:buNone/>
            </a:pPr>
            <a:r>
              <a:rPr lang="id-ID" sz="2000" b="1" i="1" dirty="0" smtClean="0"/>
              <a:t>Third</a:t>
            </a:r>
            <a:r>
              <a:rPr lang="id-ID" sz="2000" dirty="0" smtClean="0"/>
              <a:t>, </a:t>
            </a:r>
            <a:r>
              <a:rPr lang="id-ID" sz="2000" b="1" dirty="0" smtClean="0"/>
              <a:t>S</a:t>
            </a:r>
            <a:r>
              <a:rPr lang="en-US" sz="2000" b="1" dirty="0" err="1" smtClean="0"/>
              <a:t>ocio</a:t>
            </a:r>
            <a:r>
              <a:rPr lang="en-US" sz="2000" b="1" dirty="0" smtClean="0"/>
              <a:t>-political </a:t>
            </a:r>
            <a:r>
              <a:rPr lang="en-US" sz="2000" b="1" dirty="0"/>
              <a:t>intervention </a:t>
            </a:r>
            <a:r>
              <a:rPr lang="en-US" sz="2000" b="1" dirty="0" smtClean="0"/>
              <a:t>approach</a:t>
            </a:r>
            <a:r>
              <a:rPr lang="id-ID" sz="2000" dirty="0" smtClean="0"/>
              <a:t>, i.e. </a:t>
            </a:r>
            <a:r>
              <a:rPr lang="en-US" sz="2000" dirty="0" smtClean="0"/>
              <a:t>Sociology needs </a:t>
            </a:r>
            <a:r>
              <a:rPr lang="en-US" sz="2000" dirty="0"/>
              <a:t>to be positioned as a program of general education for state officials, members and leaders of social organizations and political organizations packaged in various forms of coaching knowledge of social life, </a:t>
            </a:r>
            <a:r>
              <a:rPr lang="en-US" sz="2000" dirty="0" smtClean="0"/>
              <a:t>life </a:t>
            </a:r>
            <a:r>
              <a:rPr lang="en-US" sz="2000" dirty="0"/>
              <a:t>skills, and the virtues of social life which refer to the conceptual-pedagogic principles to develop whole leadership.</a:t>
            </a:r>
            <a:endParaRPr lang="id-ID" sz="2000" dirty="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22</a:t>
            </a:fld>
            <a:endParaRPr lang="en-US" dirty="0"/>
          </a:p>
        </p:txBody>
      </p:sp>
      <p:pic>
        <p:nvPicPr>
          <p:cNvPr id="9218" name="Picture 2" descr="http://cdn.metrotvnews.com/dynamic/content/2014/12/03/327205/nKKpEr8RUg.jpg?w=6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22324"/>
            <a:ext cx="2743200" cy="18356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solopos.com/dokumen/2014/09/Ilustrasi-rapat-paripurna-DPR-di-Gedung-Nusantara-Senayan-Jakarta.-Rach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5022324"/>
            <a:ext cx="3209925" cy="183567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umbar.kemenag.go.id/file/fotoberita/2347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022324"/>
            <a:ext cx="3200400" cy="185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8133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35876" name="Text Box 4"/>
          <p:cNvSpPr txBox="1">
            <a:spLocks noChangeArrowheads="1"/>
          </p:cNvSpPr>
          <p:nvPr/>
        </p:nvSpPr>
        <p:spPr bwMode="auto">
          <a:xfrm>
            <a:off x="1192213" y="2676525"/>
            <a:ext cx="6732587" cy="1311275"/>
          </a:xfrm>
          <a:prstGeom prst="rect">
            <a:avLst/>
          </a:prstGeom>
          <a:noFill/>
          <a:ln w="9525" algn="ctr">
            <a:noFill/>
            <a:miter lim="800000"/>
            <a:headEnd/>
            <a:tailEnd/>
          </a:ln>
        </p:spPr>
        <p:txBody>
          <a:bodyPr wrap="none">
            <a:spAutoFit/>
          </a:bodyPr>
          <a:lstStyle/>
          <a:p>
            <a:pPr marL="342900" indent="-342900"/>
            <a:r>
              <a:rPr lang="en-US" sz="8000">
                <a:solidFill>
                  <a:schemeClr val="bg1"/>
                </a:solidFill>
                <a:latin typeface="Tahoma" pitchFamily="34" charset="0"/>
              </a:rPr>
              <a:t>Terima kasih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afterEffect">
                                  <p:stCondLst>
                                    <p:cond delay="0"/>
                                  </p:stCondLst>
                                  <p:iterate type="lt">
                                    <p:tmPct val="5000"/>
                                  </p:iterate>
                                  <p:childTnLst>
                                    <p:anim calcmode="lin" valueType="num">
                                      <p:cBhvr>
                                        <p:cTn id="6" dur="3000"/>
                                        <p:tgtEl>
                                          <p:spTgt spid="335876"/>
                                        </p:tgtEl>
                                        <p:attrNameLst>
                                          <p:attrName>ppt_w</p:attrName>
                                        </p:attrNameLst>
                                      </p:cBhvr>
                                      <p:tavLst>
                                        <p:tav tm="0">
                                          <p:val>
                                            <p:strVal val="ppt_w"/>
                                          </p:val>
                                        </p:tav>
                                        <p:tav tm="100000">
                                          <p:val>
                                            <p:fltVal val="0"/>
                                          </p:val>
                                        </p:tav>
                                      </p:tavLst>
                                    </p:anim>
                                    <p:anim calcmode="lin" valueType="num">
                                      <p:cBhvr>
                                        <p:cTn id="7" dur="3000"/>
                                        <p:tgtEl>
                                          <p:spTgt spid="335876"/>
                                        </p:tgtEl>
                                        <p:attrNameLst>
                                          <p:attrName>ppt_h</p:attrName>
                                        </p:attrNameLst>
                                      </p:cBhvr>
                                      <p:tavLst>
                                        <p:tav tm="0">
                                          <p:val>
                                            <p:strVal val="ppt_h"/>
                                          </p:val>
                                        </p:tav>
                                        <p:tav tm="100000">
                                          <p:val>
                                            <p:fltVal val="0"/>
                                          </p:val>
                                        </p:tav>
                                      </p:tavLst>
                                    </p:anim>
                                    <p:anim calcmode="lin" valueType="num">
                                      <p:cBhvr>
                                        <p:cTn id="8" dur="3000"/>
                                        <p:tgtEl>
                                          <p:spTgt spid="335876"/>
                                        </p:tgtEl>
                                        <p:attrNameLst>
                                          <p:attrName>style.rotation</p:attrName>
                                        </p:attrNameLst>
                                      </p:cBhvr>
                                      <p:tavLst>
                                        <p:tav tm="0">
                                          <p:val>
                                            <p:fltVal val="0"/>
                                          </p:val>
                                        </p:tav>
                                        <p:tav tm="100000">
                                          <p:val>
                                            <p:fltVal val="90"/>
                                          </p:val>
                                        </p:tav>
                                      </p:tavLst>
                                    </p:anim>
                                    <p:animEffect transition="out" filter="fade">
                                      <p:cBhvr>
                                        <p:cTn id="9" dur="3000"/>
                                        <p:tgtEl>
                                          <p:spTgt spid="335876"/>
                                        </p:tgtEl>
                                      </p:cBhvr>
                                    </p:animEffect>
                                    <p:set>
                                      <p:cBhvr>
                                        <p:cTn id="10" dur="1" fill="hold">
                                          <p:stCondLst>
                                            <p:cond delay="2999"/>
                                          </p:stCondLst>
                                        </p:cTn>
                                        <p:tgtEl>
                                          <p:spTgt spid="3358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sz="2800" dirty="0" smtClean="0">
                <a:solidFill>
                  <a:srgbClr val="C00000"/>
                </a:solidFill>
              </a:rPr>
              <a:t>Introduction</a:t>
            </a:r>
            <a:r>
              <a:rPr lang="id-ID" sz="2800" dirty="0" smtClean="0">
                <a:solidFill>
                  <a:srgbClr val="C00000"/>
                </a:solidFill>
              </a:rPr>
              <a:t/>
            </a:r>
            <a:br>
              <a:rPr lang="id-ID" sz="2800" dirty="0" smtClean="0">
                <a:solidFill>
                  <a:srgbClr val="C00000"/>
                </a:solidFill>
              </a:rPr>
            </a:br>
            <a:endParaRPr lang="id-ID" sz="2800" dirty="0">
              <a:solidFill>
                <a:srgbClr val="C00000"/>
              </a:solidFill>
            </a:endParaRPr>
          </a:p>
        </p:txBody>
      </p:sp>
      <p:sp>
        <p:nvSpPr>
          <p:cNvPr id="7171" name="Content Placeholder 2"/>
          <p:cNvSpPr>
            <a:spLocks noGrp="1"/>
          </p:cNvSpPr>
          <p:nvPr>
            <p:ph idx="1"/>
          </p:nvPr>
        </p:nvSpPr>
        <p:spPr>
          <a:xfrm>
            <a:off x="457200" y="1066800"/>
            <a:ext cx="8229600" cy="5257800"/>
          </a:xfrm>
        </p:spPr>
        <p:txBody>
          <a:bodyPr/>
          <a:lstStyle/>
          <a:p>
            <a:pPr>
              <a:buFont typeface="Wingdings" pitchFamily="2" charset="2"/>
              <a:buChar char="q"/>
            </a:pPr>
            <a:r>
              <a:rPr lang="en-US" sz="2000" dirty="0" smtClean="0"/>
              <a:t>Indonesian </a:t>
            </a:r>
            <a:r>
              <a:rPr lang="en-US" sz="2000" dirty="0"/>
              <a:t>political and social life conditions of the New </a:t>
            </a:r>
            <a:r>
              <a:rPr lang="en-US" sz="2000" dirty="0" smtClean="0"/>
              <a:t>Order</a:t>
            </a:r>
            <a:r>
              <a:rPr lang="id-ID" sz="2000" dirty="0" smtClean="0"/>
              <a:t> Era</a:t>
            </a:r>
            <a:r>
              <a:rPr lang="en-US" sz="2000" dirty="0" smtClean="0"/>
              <a:t> </a:t>
            </a:r>
            <a:r>
              <a:rPr lang="en-US" sz="2000" dirty="0"/>
              <a:t>(1966-1998) were criticized for lacking reflect the ideals of a democratic </a:t>
            </a:r>
            <a:r>
              <a:rPr lang="en-US" sz="2000" dirty="0" smtClean="0"/>
              <a:t>society</a:t>
            </a:r>
            <a:r>
              <a:rPr lang="id-ID" sz="2000" dirty="0" smtClean="0"/>
              <a:t>.</a:t>
            </a:r>
          </a:p>
          <a:p>
            <a:pPr>
              <a:buFont typeface="Wingdings" pitchFamily="2" charset="2"/>
              <a:buChar char="q"/>
            </a:pPr>
            <a:r>
              <a:rPr lang="en-US" sz="2000" dirty="0"/>
              <a:t>The presumption for this is that the mistake was rooted in the authority of the </a:t>
            </a:r>
            <a:r>
              <a:rPr lang="en-US" sz="2000" dirty="0" smtClean="0"/>
              <a:t>state </a:t>
            </a:r>
            <a:r>
              <a:rPr lang="en-US" sz="2000" dirty="0"/>
              <a:t>through excess of an indoctrination of politics.</a:t>
            </a:r>
            <a:endParaRPr lang="en-US" sz="2000" dirty="0" smtClean="0">
              <a:solidFill>
                <a:srgbClr val="002060"/>
              </a:solidFill>
            </a:endParaRPr>
          </a:p>
          <a:p>
            <a:pPr marL="514350" indent="-514350">
              <a:buNone/>
            </a:pPr>
            <a:r>
              <a:rPr lang="en-US" sz="2000" dirty="0" smtClean="0">
                <a:solidFill>
                  <a:srgbClr val="002060"/>
                </a:solidFill>
              </a:rPr>
              <a:t>  </a:t>
            </a:r>
          </a:p>
          <a:p>
            <a:pPr marL="514350" indent="-514350">
              <a:buNone/>
            </a:pPr>
            <a:endParaRPr lang="en-US" sz="2800" dirty="0" smtClean="0">
              <a:solidFill>
                <a:srgbClr val="002060"/>
              </a:solidFill>
            </a:endParaRPr>
          </a:p>
          <a:p>
            <a:pPr>
              <a:buNone/>
            </a:pPr>
            <a:endParaRPr lang="id-ID" sz="2400"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F76F77E7-B05B-41D8-A0AD-40A65BB25F4B}" type="slidenum">
              <a:rPr lang="en-US"/>
              <a:pPr>
                <a:defRPr/>
              </a:pPr>
              <a:t>3</a:t>
            </a:fld>
            <a:endParaRPr lang="en-US" dirty="0"/>
          </a:p>
        </p:txBody>
      </p:sp>
      <p:pic>
        <p:nvPicPr>
          <p:cNvPr id="1026" name="Picture 2" descr="http://4.bp.blogspot.com/-w7S8iFJMvEU/VDzxi7TQAuI/AAAAAAAAAEw/u7FmO3NDUYY/s1600/101982suharto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016811"/>
            <a:ext cx="1905000" cy="2403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hotos.wikimapia.org/p/00/04/31/83/48_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4016811"/>
            <a:ext cx="5867400" cy="2403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7543800" cy="1219200"/>
          </a:xfrm>
        </p:spPr>
        <p:txBody>
          <a:bodyPr/>
          <a:lstStyle/>
          <a:p>
            <a:pPr algn="ctr" eaLnBrk="1" hangingPunct="1"/>
            <a:r>
              <a:rPr lang="id-ID" sz="4000" dirty="0" smtClean="0">
                <a:solidFill>
                  <a:srgbClr val="FF0000"/>
                </a:solidFill>
              </a:rPr>
              <a:t/>
            </a:r>
            <a:br>
              <a:rPr lang="id-ID" sz="4000" dirty="0" smtClean="0">
                <a:solidFill>
                  <a:srgbClr val="FF0000"/>
                </a:solidFill>
              </a:rPr>
            </a:br>
            <a:r>
              <a:rPr lang="id-ID" sz="4000" dirty="0" smtClean="0">
                <a:solidFill>
                  <a:srgbClr val="FF0000"/>
                </a:solidFill>
              </a:rPr>
              <a:t/>
            </a:r>
            <a:br>
              <a:rPr lang="id-ID" sz="4000" dirty="0" smtClean="0">
                <a:solidFill>
                  <a:srgbClr val="FF0000"/>
                </a:solidFill>
              </a:rPr>
            </a:br>
            <a:r>
              <a:rPr lang="id-ID" sz="3200" dirty="0" smtClean="0">
                <a:solidFill>
                  <a:srgbClr val="FF0000"/>
                </a:solidFill>
              </a:rPr>
              <a:t>Continue....</a:t>
            </a:r>
            <a:r>
              <a:rPr lang="en-US" sz="3200" dirty="0" smtClean="0">
                <a:solidFill>
                  <a:srgbClr val="FF0000"/>
                </a:solidFill>
              </a:rPr>
              <a:t/>
            </a:r>
            <a:br>
              <a:rPr lang="en-US" sz="3200" dirty="0" smtClean="0">
                <a:solidFill>
                  <a:srgbClr val="FF0000"/>
                </a:solidFill>
              </a:rPr>
            </a:br>
            <a:endParaRPr lang="id-ID" sz="3200" dirty="0" smtClean="0">
              <a:solidFill>
                <a:srgbClr val="FF0000"/>
              </a:solidFill>
            </a:endParaRPr>
          </a:p>
        </p:txBody>
      </p:sp>
      <p:sp>
        <p:nvSpPr>
          <p:cNvPr id="8195" name="Content Placeholder 2"/>
          <p:cNvSpPr>
            <a:spLocks noGrp="1"/>
          </p:cNvSpPr>
          <p:nvPr>
            <p:ph idx="1"/>
          </p:nvPr>
        </p:nvSpPr>
        <p:spPr>
          <a:xfrm>
            <a:off x="457200" y="990600"/>
            <a:ext cx="8229600" cy="5334000"/>
          </a:xfrm>
        </p:spPr>
        <p:txBody>
          <a:bodyPr/>
          <a:lstStyle/>
          <a:p>
            <a:pPr lvl="0">
              <a:buFont typeface="Wingdings" pitchFamily="2" charset="2"/>
              <a:buChar char="q"/>
            </a:pPr>
            <a:r>
              <a:rPr lang="en-US" sz="2400" dirty="0" smtClean="0"/>
              <a:t>After </a:t>
            </a:r>
            <a:r>
              <a:rPr lang="en-US" sz="2400" dirty="0"/>
              <a:t>the fall of the authoritarian regime, i.e. after indoctrination was over, great hopes arise that the life of the nation will be more democratic</a:t>
            </a:r>
            <a:r>
              <a:rPr lang="en-US" sz="2400" dirty="0" smtClean="0"/>
              <a:t>.</a:t>
            </a:r>
            <a:endParaRPr lang="id-ID" sz="2400" dirty="0" smtClean="0"/>
          </a:p>
          <a:p>
            <a:pPr lvl="0">
              <a:buFont typeface="Wingdings" pitchFamily="2" charset="2"/>
              <a:buChar char="q"/>
            </a:pPr>
            <a:r>
              <a:rPr lang="en-GB" sz="2400" dirty="0"/>
              <a:t>Are then the </a:t>
            </a:r>
            <a:r>
              <a:rPr lang="id-ID" sz="2400" dirty="0" smtClean="0"/>
              <a:t>Indonesian </a:t>
            </a:r>
            <a:r>
              <a:rPr lang="en-GB" sz="2400" dirty="0" smtClean="0"/>
              <a:t>political </a:t>
            </a:r>
            <a:r>
              <a:rPr lang="en-GB" sz="2400" dirty="0"/>
              <a:t>life </a:t>
            </a:r>
            <a:r>
              <a:rPr lang="en-GB" sz="2400" dirty="0" smtClean="0"/>
              <a:t>to </a:t>
            </a:r>
            <a:r>
              <a:rPr lang="en-GB" sz="2400" dirty="0"/>
              <a:t>become more </a:t>
            </a:r>
            <a:r>
              <a:rPr lang="en-GB" sz="2400" dirty="0" smtClean="0"/>
              <a:t>democratic?</a:t>
            </a:r>
            <a:endParaRPr lang="id-ID" sz="2400" dirty="0" smtClean="0"/>
          </a:p>
          <a:p>
            <a:pPr marL="0" lvl="0" indent="0">
              <a:buNone/>
            </a:pPr>
            <a:endParaRPr lang="en-US" sz="2400" dirty="0" smtClean="0"/>
          </a:p>
          <a:p>
            <a:pPr marL="514350" indent="-514350">
              <a:buFont typeface="Wingdings" pitchFamily="2" charset="2"/>
              <a:buChar char="v"/>
            </a:pPr>
            <a:endParaRPr lang="id-ID" sz="2000" dirty="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4</a:t>
            </a:fld>
            <a:endParaRPr lang="en-US" dirty="0"/>
          </a:p>
        </p:txBody>
      </p:sp>
      <p:pic>
        <p:nvPicPr>
          <p:cNvPr id="2050" name="Picture 2" descr="https://simomot.files.wordpress.com/2015/05/ce786f54-0d75-40d6-a1ab-2a7db49bd97d_1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668872"/>
            <a:ext cx="4067175" cy="2293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eaLnBrk="1" hangingPunct="1"/>
            <a:r>
              <a:rPr lang="id-ID" sz="3600" dirty="0" smtClean="0">
                <a:solidFill>
                  <a:srgbClr val="FF0000"/>
                </a:solidFill>
              </a:rPr>
              <a:t>Continue....</a:t>
            </a:r>
            <a:r>
              <a:rPr lang="en-US" sz="4000" dirty="0" smtClean="0">
                <a:solidFill>
                  <a:srgbClr val="FF0000"/>
                </a:solidFill>
              </a:rPr>
              <a:t/>
            </a:r>
            <a:br>
              <a:rPr lang="en-US" sz="4000" dirty="0" smtClean="0">
                <a:solidFill>
                  <a:srgbClr val="FF0000"/>
                </a:solidFill>
              </a:rPr>
            </a:br>
            <a:endParaRPr lang="id-ID" sz="4000" dirty="0" smtClean="0">
              <a:solidFill>
                <a:srgbClr val="FF0000"/>
              </a:solidFill>
            </a:endParaRPr>
          </a:p>
        </p:txBody>
      </p:sp>
      <p:sp>
        <p:nvSpPr>
          <p:cNvPr id="8195" name="Content Placeholder 2"/>
          <p:cNvSpPr>
            <a:spLocks noGrp="1"/>
          </p:cNvSpPr>
          <p:nvPr>
            <p:ph idx="1"/>
          </p:nvPr>
        </p:nvSpPr>
        <p:spPr>
          <a:xfrm>
            <a:off x="457200" y="914400"/>
            <a:ext cx="8229600" cy="5181600"/>
          </a:xfrm>
        </p:spPr>
        <p:txBody>
          <a:bodyPr/>
          <a:lstStyle/>
          <a:p>
            <a:pPr>
              <a:buFont typeface="Wingdings" pitchFamily="2" charset="2"/>
              <a:buChar char="q"/>
            </a:pPr>
            <a:r>
              <a:rPr lang="id-ID" sz="2400" dirty="0" smtClean="0"/>
              <a:t>A</a:t>
            </a:r>
            <a:r>
              <a:rPr lang="en-US" sz="2400" dirty="0" err="1" smtClean="0"/>
              <a:t>fter</a:t>
            </a:r>
            <a:r>
              <a:rPr lang="en-US" sz="2400" dirty="0" smtClean="0"/>
              <a:t> </a:t>
            </a:r>
            <a:r>
              <a:rPr lang="en-US" sz="2400" dirty="0"/>
              <a:t>almost two decades, it seems that this expectation is not so visible, with the exception of the aspects of freedom of expression where there have been bigger </a:t>
            </a:r>
            <a:r>
              <a:rPr lang="en-US" sz="2400" dirty="0" smtClean="0"/>
              <a:t>opportunities </a:t>
            </a:r>
            <a:r>
              <a:rPr lang="en-US" sz="2400" dirty="0"/>
              <a:t>available than those during the </a:t>
            </a:r>
            <a:r>
              <a:rPr lang="en-US" sz="2400" dirty="0" smtClean="0"/>
              <a:t>authoritarian </a:t>
            </a:r>
            <a:r>
              <a:rPr lang="en-US" sz="2400" dirty="0" smtClean="0"/>
              <a:t>regime</a:t>
            </a:r>
            <a:r>
              <a:rPr lang="id-ID" sz="2400" dirty="0" smtClean="0"/>
              <a:t>.</a:t>
            </a:r>
          </a:p>
          <a:p>
            <a:pPr>
              <a:buFont typeface="Wingdings" pitchFamily="2" charset="2"/>
              <a:buChar char="q"/>
            </a:pPr>
            <a:r>
              <a:rPr lang="en-US" sz="2400" dirty="0"/>
              <a:t>On the other hand, in the era of 'democratic transition' Indonesian people are confronted with the various </a:t>
            </a:r>
            <a:r>
              <a:rPr lang="en-US" sz="2400" dirty="0" smtClean="0"/>
              <a:t>phenomena </a:t>
            </a:r>
            <a:r>
              <a:rPr lang="en-US" sz="2400" dirty="0"/>
              <a:t>that really concern people's </a:t>
            </a:r>
            <a:r>
              <a:rPr lang="en-US" sz="2400" dirty="0" smtClean="0"/>
              <a:t>lives</a:t>
            </a:r>
            <a:r>
              <a:rPr lang="id-ID" sz="2400" dirty="0" smtClean="0"/>
              <a:t>.</a:t>
            </a:r>
          </a:p>
          <a:p>
            <a:pPr eaLnBrk="1" hangingPunct="1">
              <a:lnSpc>
                <a:spcPct val="90000"/>
              </a:lnSpc>
              <a:buNone/>
            </a:pPr>
            <a:endParaRPr lang="en-US" sz="2800" dirty="0" smtClean="0"/>
          </a:p>
          <a:p>
            <a:pPr eaLnBrk="1" hangingPunct="1">
              <a:lnSpc>
                <a:spcPct val="90000"/>
              </a:lnSpc>
              <a:buNone/>
            </a:pPr>
            <a:endParaRPr lang="id-ID" sz="2800" dirty="0" smtClean="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5</a:t>
            </a:fld>
            <a:endParaRPr lang="en-US" dirty="0"/>
          </a:p>
        </p:txBody>
      </p:sp>
      <p:pic>
        <p:nvPicPr>
          <p:cNvPr id="3074" name="Picture 2" descr="http://hannysetiawan.com/wp-content/uploads/2014/05/reforma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191000"/>
            <a:ext cx="2495550" cy="17514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7543800" cy="1219200"/>
          </a:xfrm>
        </p:spPr>
        <p:txBody>
          <a:bodyPr/>
          <a:lstStyle/>
          <a:p>
            <a:pPr algn="ctr" eaLnBrk="1" hangingPunct="1"/>
            <a:r>
              <a:rPr lang="id-ID" sz="4000" dirty="0" smtClean="0">
                <a:solidFill>
                  <a:srgbClr val="FF0000"/>
                </a:solidFill>
              </a:rPr>
              <a:t/>
            </a:r>
            <a:br>
              <a:rPr lang="id-ID" sz="4000" dirty="0" smtClean="0">
                <a:solidFill>
                  <a:srgbClr val="FF0000"/>
                </a:solidFill>
              </a:rPr>
            </a:br>
            <a:r>
              <a:rPr lang="id-ID" sz="4000" dirty="0" smtClean="0">
                <a:solidFill>
                  <a:srgbClr val="FF0000"/>
                </a:solidFill>
              </a:rPr>
              <a:t/>
            </a:r>
            <a:br>
              <a:rPr lang="id-ID" sz="4000" dirty="0" smtClean="0">
                <a:solidFill>
                  <a:srgbClr val="FF0000"/>
                </a:solidFill>
              </a:rPr>
            </a:br>
            <a:r>
              <a:rPr lang="en-US" sz="3200" dirty="0" smtClean="0">
                <a:solidFill>
                  <a:srgbClr val="FF0000"/>
                </a:solidFill>
              </a:rPr>
              <a:t> </a:t>
            </a:r>
            <a:r>
              <a:rPr lang="id-ID" sz="3200" dirty="0" smtClean="0">
                <a:solidFill>
                  <a:srgbClr val="FF0000"/>
                </a:solidFill>
              </a:rPr>
              <a:t>Continue....</a:t>
            </a:r>
            <a:r>
              <a:rPr lang="en-US" sz="3200" dirty="0" smtClean="0">
                <a:solidFill>
                  <a:srgbClr val="FF0000"/>
                </a:solidFill>
              </a:rPr>
              <a:t/>
            </a:r>
            <a:br>
              <a:rPr lang="en-US" sz="3200" dirty="0" smtClean="0">
                <a:solidFill>
                  <a:srgbClr val="FF0000"/>
                </a:solidFill>
              </a:rPr>
            </a:br>
            <a:endParaRPr lang="id-ID" sz="3200" dirty="0" smtClean="0">
              <a:solidFill>
                <a:srgbClr val="FF0000"/>
              </a:solidFill>
            </a:endParaRPr>
          </a:p>
        </p:txBody>
      </p:sp>
      <p:sp>
        <p:nvSpPr>
          <p:cNvPr id="8195" name="Content Placeholder 2"/>
          <p:cNvSpPr>
            <a:spLocks noGrp="1"/>
          </p:cNvSpPr>
          <p:nvPr>
            <p:ph idx="1"/>
          </p:nvPr>
        </p:nvSpPr>
        <p:spPr>
          <a:xfrm>
            <a:off x="457200" y="762000"/>
            <a:ext cx="8229600" cy="5562600"/>
          </a:xfrm>
        </p:spPr>
        <p:txBody>
          <a:bodyPr/>
          <a:lstStyle/>
          <a:p>
            <a:pPr marL="0" lvl="0" indent="0">
              <a:buNone/>
            </a:pPr>
            <a:r>
              <a:rPr lang="en-US" sz="2000" dirty="0"/>
              <a:t>In the society bad characters emerge as typified by the </a:t>
            </a:r>
            <a:r>
              <a:rPr lang="en-US" sz="2000" dirty="0" smtClean="0"/>
              <a:t>drastic </a:t>
            </a:r>
            <a:r>
              <a:rPr lang="en-US" sz="2000" dirty="0"/>
              <a:t>and fantastic change in social and cultural life</a:t>
            </a:r>
            <a:r>
              <a:rPr lang="en-US" sz="2000" dirty="0" smtClean="0"/>
              <a:t>.</a:t>
            </a:r>
            <a:endParaRPr lang="id-ID" sz="2000" dirty="0" smtClean="0"/>
          </a:p>
          <a:p>
            <a:pPr marL="0" lvl="0" indent="0">
              <a:buNone/>
            </a:pPr>
            <a:r>
              <a:rPr lang="id-ID" sz="2000" dirty="0" smtClean="0"/>
              <a:t>S</a:t>
            </a:r>
            <a:r>
              <a:rPr lang="en-US" sz="2000" dirty="0" err="1" smtClean="0"/>
              <a:t>ome</a:t>
            </a:r>
            <a:r>
              <a:rPr lang="en-US" sz="2000" dirty="0" smtClean="0"/>
              <a:t> </a:t>
            </a:r>
            <a:r>
              <a:rPr lang="en-US" sz="2000" dirty="0" smtClean="0"/>
              <a:t>examples </a:t>
            </a:r>
            <a:r>
              <a:rPr lang="en-US" sz="2000" dirty="0"/>
              <a:t>as </a:t>
            </a:r>
            <a:r>
              <a:rPr lang="en-US" sz="2000" dirty="0" smtClean="0"/>
              <a:t>follows</a:t>
            </a:r>
            <a:r>
              <a:rPr lang="id-ID" sz="2000" dirty="0"/>
              <a:t>:</a:t>
            </a:r>
            <a:endParaRPr lang="id-ID" sz="2000" dirty="0" smtClean="0"/>
          </a:p>
          <a:p>
            <a:pPr lvl="0">
              <a:buFont typeface="Wingdings" pitchFamily="2" charset="2"/>
              <a:buChar char="q"/>
            </a:pPr>
            <a:r>
              <a:rPr lang="en-US" sz="2000" dirty="0"/>
              <a:t>The people who were formerly known as patient, friendly, courteous and good at small talks are now becoming grumpy, abusive, and vindictive. </a:t>
            </a:r>
            <a:endParaRPr lang="id-ID" sz="2000" dirty="0" smtClean="0"/>
          </a:p>
          <a:p>
            <a:pPr lvl="0">
              <a:buFont typeface="Wingdings" pitchFamily="2" charset="2"/>
              <a:buChar char="q"/>
            </a:pPr>
            <a:r>
              <a:rPr lang="en-US" sz="2000" dirty="0" smtClean="0"/>
              <a:t>They </a:t>
            </a:r>
            <a:r>
              <a:rPr lang="en-US" sz="2000" dirty="0"/>
              <a:t>mistreat fellow human beings in the hustle of the city. </a:t>
            </a:r>
            <a:endParaRPr lang="id-ID" sz="2000" dirty="0" smtClean="0"/>
          </a:p>
          <a:p>
            <a:pPr lvl="0">
              <a:buFont typeface="Wingdings" pitchFamily="2" charset="2"/>
              <a:buChar char="q"/>
            </a:pPr>
            <a:r>
              <a:rPr lang="en-US" sz="2000" dirty="0" smtClean="0"/>
              <a:t>People </a:t>
            </a:r>
            <a:r>
              <a:rPr lang="en-US" sz="2000" dirty="0"/>
              <a:t>of different villages/tribes savagely fight with each other</a:t>
            </a:r>
            <a:r>
              <a:rPr lang="en-US" sz="2000" dirty="0" smtClean="0"/>
              <a:t>.</a:t>
            </a:r>
            <a:endParaRPr lang="id-ID" sz="2000" dirty="0" smtClean="0"/>
          </a:p>
          <a:p>
            <a:pPr lvl="0">
              <a:buFont typeface="Wingdings" pitchFamily="2" charset="2"/>
              <a:buChar char="q"/>
            </a:pPr>
            <a:r>
              <a:rPr lang="en-US" sz="2000" dirty="0" smtClean="0"/>
              <a:t>Even </a:t>
            </a:r>
            <a:r>
              <a:rPr lang="en-US" sz="2000" dirty="0" smtClean="0"/>
              <a:t>more </a:t>
            </a:r>
            <a:r>
              <a:rPr lang="en-US" sz="2000" dirty="0"/>
              <a:t>tragic, our students are hurting each other in the streets. </a:t>
            </a:r>
            <a:endParaRPr lang="id-ID" sz="2000" dirty="0" smtClean="0"/>
          </a:p>
          <a:p>
            <a:pPr lvl="0">
              <a:buFont typeface="Wingdings" pitchFamily="2" charset="2"/>
              <a:buChar char="q"/>
            </a:pPr>
            <a:r>
              <a:rPr lang="en-US" sz="2000" dirty="0" smtClean="0"/>
              <a:t>Level </a:t>
            </a:r>
            <a:r>
              <a:rPr lang="en-US" sz="2000" dirty="0"/>
              <a:t>of discipline in our society in various fields of life also does not seem encouraging, even obeying a simple rule such as riding/driving on a street is </a:t>
            </a:r>
            <a:r>
              <a:rPr lang="en-US" sz="2000" dirty="0" smtClean="0"/>
              <a:t>still very </a:t>
            </a:r>
            <a:r>
              <a:rPr lang="en-US" sz="2000" dirty="0" smtClean="0"/>
              <a:t>poor. </a:t>
            </a:r>
            <a:endParaRPr lang="id-ID" sz="2000" dirty="0"/>
          </a:p>
        </p:txBody>
      </p:sp>
      <p:sp>
        <p:nvSpPr>
          <p:cNvPr id="4" name="Slide Number Placeholder 3"/>
          <p:cNvSpPr>
            <a:spLocks noGrp="1"/>
          </p:cNvSpPr>
          <p:nvPr>
            <p:ph type="sldNum" sz="quarter" idx="12"/>
          </p:nvPr>
        </p:nvSpPr>
        <p:spPr/>
        <p:txBody>
          <a:bodyPr/>
          <a:lstStyle/>
          <a:p>
            <a:pPr>
              <a:defRPr/>
            </a:pPr>
            <a:fld id="{7B2A4082-B435-48FA-A0A1-F1A76EC03ADB}" type="slidenum">
              <a:rPr lang="en-US"/>
              <a:pPr>
                <a:defRPr/>
              </a:pPr>
              <a:t>6</a:t>
            </a:fld>
            <a:endParaRPr lang="en-US" dirty="0"/>
          </a:p>
        </p:txBody>
      </p:sp>
      <p:pic>
        <p:nvPicPr>
          <p:cNvPr id="4098" name="Picture 2" descr="Berkas:May 1998 ri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5105400"/>
            <a:ext cx="2787081"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assets-a2.kompasiana.com/statics/crawl/5528fa5c6ea834696b8b4567.jpeg?t=o&amp;v=7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105401"/>
            <a:ext cx="304799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dn0-a.production.liputan6.static6.com/medias/448861/big/141105cdemosemangg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5105401"/>
            <a:ext cx="2101850" cy="15049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22238"/>
            <a:ext cx="7543800" cy="1858962"/>
          </a:xfrm>
        </p:spPr>
        <p:txBody>
          <a:bodyPr/>
          <a:lstStyle/>
          <a:p>
            <a:pPr algn="ctr" eaLnBrk="1" hangingPunct="1"/>
            <a:r>
              <a:rPr lang="id-ID" sz="3600" dirty="0" smtClean="0">
                <a:solidFill>
                  <a:srgbClr val="FF0000"/>
                </a:solidFill>
              </a:rPr>
              <a:t>Question</a:t>
            </a:r>
            <a:br>
              <a:rPr lang="id-ID" sz="3600" dirty="0" smtClean="0">
                <a:solidFill>
                  <a:srgbClr val="FF0000"/>
                </a:solidFill>
              </a:rPr>
            </a:br>
            <a:endParaRPr lang="id-ID" sz="3600" dirty="0" smtClean="0">
              <a:solidFill>
                <a:srgbClr val="FF0000"/>
              </a:solidFill>
            </a:endParaRPr>
          </a:p>
        </p:txBody>
      </p:sp>
      <p:sp>
        <p:nvSpPr>
          <p:cNvPr id="10243" name="Content Placeholder 2"/>
          <p:cNvSpPr>
            <a:spLocks noGrp="1"/>
          </p:cNvSpPr>
          <p:nvPr>
            <p:ph idx="1"/>
          </p:nvPr>
        </p:nvSpPr>
        <p:spPr>
          <a:xfrm>
            <a:off x="457200" y="1524000"/>
            <a:ext cx="8229600" cy="4800600"/>
          </a:xfrm>
        </p:spPr>
        <p:txBody>
          <a:bodyPr/>
          <a:lstStyle/>
          <a:p>
            <a:pPr>
              <a:buFont typeface="Wingdings" pitchFamily="2" charset="2"/>
              <a:buChar char="q"/>
            </a:pPr>
            <a:r>
              <a:rPr lang="en-US" sz="2400" dirty="0" smtClean="0"/>
              <a:t>On </a:t>
            </a:r>
            <a:r>
              <a:rPr lang="en-US" sz="2400" dirty="0"/>
              <a:t>the basis of this reality it is imperative that we investigate seriously what exactly the source of the aforementioned phenomena </a:t>
            </a:r>
            <a:r>
              <a:rPr lang="en-US" sz="2400" dirty="0" smtClean="0"/>
              <a:t>is</a:t>
            </a:r>
            <a:r>
              <a:rPr lang="id-ID" sz="2400" dirty="0" smtClean="0"/>
              <a:t>?</a:t>
            </a:r>
            <a:endParaRPr lang="id-ID" sz="2400" dirty="0"/>
          </a:p>
        </p:txBody>
      </p:sp>
      <p:sp>
        <p:nvSpPr>
          <p:cNvPr id="4" name="Slide Number Placeholder 3"/>
          <p:cNvSpPr>
            <a:spLocks noGrp="1"/>
          </p:cNvSpPr>
          <p:nvPr>
            <p:ph type="sldNum" sz="quarter" idx="12"/>
          </p:nvPr>
        </p:nvSpPr>
        <p:spPr/>
        <p:txBody>
          <a:bodyPr/>
          <a:lstStyle/>
          <a:p>
            <a:pPr>
              <a:defRPr/>
            </a:pPr>
            <a:fld id="{627F9FCA-7BA9-4BDE-AA8B-4C5C16370BC7}" type="slidenum">
              <a:rPr lang="en-US"/>
              <a:pPr>
                <a:defRPr/>
              </a:pPr>
              <a:t>7</a:t>
            </a:fld>
            <a:endParaRPr lang="en-US" dirty="0"/>
          </a:p>
        </p:txBody>
      </p:sp>
      <p:pic>
        <p:nvPicPr>
          <p:cNvPr id="6" name="Picture 5" descr="Karakter Indonesia2.jpg"/>
          <p:cNvPicPr>
            <a:picLocks noChangeAspect="1"/>
          </p:cNvPicPr>
          <p:nvPr/>
        </p:nvPicPr>
        <p:blipFill>
          <a:blip r:embed="rId2"/>
          <a:stretch>
            <a:fillRect/>
          </a:stretch>
        </p:blipFill>
        <p:spPr>
          <a:xfrm>
            <a:off x="5410200" y="3429000"/>
            <a:ext cx="2583180" cy="1828800"/>
          </a:xfrm>
          <a:prstGeom prst="rect">
            <a:avLst/>
          </a:prstGeom>
        </p:spPr>
      </p:pic>
      <p:pic>
        <p:nvPicPr>
          <p:cNvPr id="7" name="Picture 6" descr="Karakter Indonesia3.jpg"/>
          <p:cNvPicPr>
            <a:picLocks noChangeAspect="1"/>
          </p:cNvPicPr>
          <p:nvPr/>
        </p:nvPicPr>
        <p:blipFill>
          <a:blip r:embed="rId3"/>
          <a:stretch>
            <a:fillRect/>
          </a:stretch>
        </p:blipFill>
        <p:spPr>
          <a:xfrm>
            <a:off x="3352800" y="5029200"/>
            <a:ext cx="4457700" cy="10287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2238"/>
            <a:ext cx="7543800" cy="1020762"/>
          </a:xfrm>
        </p:spPr>
        <p:txBody>
          <a:bodyPr/>
          <a:lstStyle/>
          <a:p>
            <a:pPr algn="ctr"/>
            <a:r>
              <a:rPr lang="en-US" sz="2800" dirty="0">
                <a:solidFill>
                  <a:srgbClr val="C00000"/>
                </a:solidFill>
              </a:rPr>
              <a:t>Fundamental Sociological Symptoms </a:t>
            </a:r>
            <a:endParaRPr lang="id-ID" sz="2800" dirty="0">
              <a:solidFill>
                <a:srgbClr val="C00000"/>
              </a:solidFill>
            </a:endParaRPr>
          </a:p>
        </p:txBody>
      </p:sp>
      <p:sp>
        <p:nvSpPr>
          <p:cNvPr id="13315" name="Content Placeholder 2"/>
          <p:cNvSpPr>
            <a:spLocks noGrp="1"/>
          </p:cNvSpPr>
          <p:nvPr>
            <p:ph idx="1"/>
          </p:nvPr>
        </p:nvSpPr>
        <p:spPr>
          <a:xfrm>
            <a:off x="457200" y="1295400"/>
            <a:ext cx="8229600" cy="5029200"/>
          </a:xfrm>
        </p:spPr>
        <p:txBody>
          <a:bodyPr/>
          <a:lstStyle/>
          <a:p>
            <a:pPr lvl="0">
              <a:buFont typeface="Wingdings" pitchFamily="2" charset="2"/>
              <a:buChar char="q"/>
            </a:pPr>
            <a:r>
              <a:rPr lang="en-US" sz="2400" dirty="0"/>
              <a:t>Turbulent situations as we feel today after the reform can be explained sociologically because they have something to do with social structures and cultural systems that were built in the past. </a:t>
            </a:r>
            <a:endParaRPr lang="id-ID" sz="2400" dirty="0" smtClean="0"/>
          </a:p>
          <a:p>
            <a:pPr eaLnBrk="1" hangingPunct="1">
              <a:buFont typeface="Wingdings" pitchFamily="2" charset="2"/>
              <a:buChar char="q"/>
            </a:pPr>
            <a:endParaRPr lang="id-ID" sz="2400" dirty="0" smtClean="0"/>
          </a:p>
        </p:txBody>
      </p:sp>
      <p:sp>
        <p:nvSpPr>
          <p:cNvPr id="4" name="Slide Number Placeholder 3"/>
          <p:cNvSpPr>
            <a:spLocks noGrp="1"/>
          </p:cNvSpPr>
          <p:nvPr>
            <p:ph type="sldNum" sz="quarter" idx="12"/>
          </p:nvPr>
        </p:nvSpPr>
        <p:spPr/>
        <p:txBody>
          <a:bodyPr/>
          <a:lstStyle/>
          <a:p>
            <a:pPr>
              <a:defRPr/>
            </a:pPr>
            <a:fld id="{5FC09D66-DDA5-4D1B-8603-AB2460FFC294}" type="slidenum">
              <a:rPr lang="en-US"/>
              <a:pPr>
                <a:defRPr/>
              </a:pPr>
              <a:t>8</a:t>
            </a:fld>
            <a:endParaRPr lang="en-US" dirty="0"/>
          </a:p>
        </p:txBody>
      </p:sp>
      <p:pic>
        <p:nvPicPr>
          <p:cNvPr id="5" name="Picture 4" descr="Karakter Indonesia4.jpg"/>
          <p:cNvPicPr>
            <a:picLocks noChangeAspect="1"/>
          </p:cNvPicPr>
          <p:nvPr/>
        </p:nvPicPr>
        <p:blipFill>
          <a:blip r:embed="rId2"/>
          <a:stretch>
            <a:fillRect/>
          </a:stretch>
        </p:blipFill>
        <p:spPr>
          <a:xfrm>
            <a:off x="533400" y="4191000"/>
            <a:ext cx="1866900" cy="2028825"/>
          </a:xfrm>
          <a:prstGeom prst="rect">
            <a:avLst/>
          </a:prstGeom>
        </p:spPr>
      </p:pic>
      <p:pic>
        <p:nvPicPr>
          <p:cNvPr id="6" name="Picture 5" descr="Karakter Indonesia5.jpg"/>
          <p:cNvPicPr>
            <a:picLocks noChangeAspect="1"/>
          </p:cNvPicPr>
          <p:nvPr/>
        </p:nvPicPr>
        <p:blipFill>
          <a:blip r:embed="rId3"/>
          <a:stretch>
            <a:fillRect/>
          </a:stretch>
        </p:blipFill>
        <p:spPr>
          <a:xfrm>
            <a:off x="4114800" y="4191000"/>
            <a:ext cx="3810000" cy="195262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2238"/>
            <a:ext cx="7543800" cy="1020762"/>
          </a:xfrm>
        </p:spPr>
        <p:txBody>
          <a:bodyPr/>
          <a:lstStyle/>
          <a:p>
            <a:pPr algn="ctr"/>
            <a:r>
              <a:rPr lang="id-ID" sz="2800" dirty="0" smtClean="0">
                <a:solidFill>
                  <a:srgbClr val="FF0000"/>
                </a:solidFill>
              </a:rPr>
              <a:t>Continue...</a:t>
            </a:r>
            <a:br>
              <a:rPr lang="id-ID" sz="2800" dirty="0" smtClean="0">
                <a:solidFill>
                  <a:srgbClr val="FF0000"/>
                </a:solidFill>
              </a:rPr>
            </a:br>
            <a:endParaRPr lang="id-ID" sz="2800" dirty="0">
              <a:solidFill>
                <a:srgbClr val="FF0000"/>
              </a:solidFill>
            </a:endParaRPr>
          </a:p>
        </p:txBody>
      </p:sp>
      <p:sp>
        <p:nvSpPr>
          <p:cNvPr id="13315" name="Content Placeholder 2"/>
          <p:cNvSpPr>
            <a:spLocks noGrp="1"/>
          </p:cNvSpPr>
          <p:nvPr>
            <p:ph idx="1"/>
          </p:nvPr>
        </p:nvSpPr>
        <p:spPr>
          <a:xfrm>
            <a:off x="457200" y="914400"/>
            <a:ext cx="8229600" cy="5410200"/>
          </a:xfrm>
        </p:spPr>
        <p:txBody>
          <a:bodyPr/>
          <a:lstStyle/>
          <a:p>
            <a:r>
              <a:rPr lang="en-US" sz="2800" dirty="0"/>
              <a:t>Analysis of the situations after the 1998 reform reveals there are some fundamental sociological phenomena, which may motivate the upheavals in our society </a:t>
            </a:r>
            <a:r>
              <a:rPr lang="en-US" sz="2800" dirty="0" smtClean="0"/>
              <a:t>today.</a:t>
            </a:r>
            <a:endParaRPr lang="id-ID" sz="2800" dirty="0"/>
          </a:p>
          <a:p>
            <a:pPr>
              <a:buNone/>
            </a:pPr>
            <a:endParaRPr lang="id-ID" sz="2800" dirty="0" smtClean="0">
              <a:solidFill>
                <a:schemeClr val="tx1"/>
              </a:solidFill>
              <a:latin typeface="+mn-lt"/>
              <a:ea typeface="+mn-ea"/>
              <a:cs typeface="+mn-cs"/>
            </a:endParaRPr>
          </a:p>
          <a:p>
            <a:pPr eaLnBrk="1" hangingPunct="1">
              <a:buNone/>
            </a:pPr>
            <a:endParaRPr lang="id-ID" sz="2800" dirty="0" smtClean="0">
              <a:solidFill>
                <a:schemeClr val="tx1"/>
              </a:solidFill>
              <a:latin typeface="+mn-lt"/>
              <a:ea typeface="+mn-ea"/>
              <a:cs typeface="+mn-cs"/>
            </a:endParaRPr>
          </a:p>
          <a:p>
            <a:pPr algn="just" eaLnBrk="1" hangingPunct="1">
              <a:buFont typeface="Wingdings" pitchFamily="2" charset="2"/>
              <a:buNone/>
            </a:pPr>
            <a:endParaRPr lang="id-ID" sz="2400" dirty="0" smtClean="0"/>
          </a:p>
          <a:p>
            <a:pPr eaLnBrk="1" hangingPunct="1">
              <a:buFont typeface="Wingdings" pitchFamily="2" charset="2"/>
              <a:buNone/>
            </a:pPr>
            <a:endParaRPr lang="id-ID" sz="2000" dirty="0" smtClean="0"/>
          </a:p>
        </p:txBody>
      </p:sp>
      <p:sp>
        <p:nvSpPr>
          <p:cNvPr id="4" name="Slide Number Placeholder 3"/>
          <p:cNvSpPr>
            <a:spLocks noGrp="1"/>
          </p:cNvSpPr>
          <p:nvPr>
            <p:ph type="sldNum" sz="quarter" idx="12"/>
          </p:nvPr>
        </p:nvSpPr>
        <p:spPr/>
        <p:txBody>
          <a:bodyPr/>
          <a:lstStyle/>
          <a:p>
            <a:pPr>
              <a:defRPr/>
            </a:pPr>
            <a:fld id="{5FC09D66-DDA5-4D1B-8603-AB2460FFC294}" type="slidenum">
              <a:rPr lang="en-US"/>
              <a:pPr>
                <a:defRPr/>
              </a:pPr>
              <a:t>9</a:t>
            </a:fld>
            <a:endParaRPr lang="en-US" dirty="0"/>
          </a:p>
        </p:txBody>
      </p:sp>
      <p:pic>
        <p:nvPicPr>
          <p:cNvPr id="5" name="Picture 4" descr="Mengapa pendikar4.jpg"/>
          <p:cNvPicPr>
            <a:picLocks noChangeAspect="1"/>
          </p:cNvPicPr>
          <p:nvPr/>
        </p:nvPicPr>
        <p:blipFill>
          <a:blip r:embed="rId2"/>
          <a:stretch>
            <a:fillRect/>
          </a:stretch>
        </p:blipFill>
        <p:spPr>
          <a:xfrm>
            <a:off x="457200" y="4953000"/>
            <a:ext cx="2095500" cy="1619250"/>
          </a:xfrm>
          <a:prstGeom prst="rect">
            <a:avLst/>
          </a:prstGeom>
        </p:spPr>
      </p:pic>
      <p:pic>
        <p:nvPicPr>
          <p:cNvPr id="6" name="Picture 5" descr="Mengpa pendikar2.jpg"/>
          <p:cNvPicPr>
            <a:picLocks noChangeAspect="1"/>
          </p:cNvPicPr>
          <p:nvPr/>
        </p:nvPicPr>
        <p:blipFill>
          <a:blip r:embed="rId3"/>
          <a:stretch>
            <a:fillRect/>
          </a:stretch>
        </p:blipFill>
        <p:spPr>
          <a:xfrm>
            <a:off x="2971800" y="4953000"/>
            <a:ext cx="2428875" cy="1638300"/>
          </a:xfrm>
          <a:prstGeom prst="rect">
            <a:avLst/>
          </a:prstGeom>
        </p:spPr>
      </p:pic>
      <p:pic>
        <p:nvPicPr>
          <p:cNvPr id="7" name="Picture 6" descr="Mengapa pendikar3.jpg"/>
          <p:cNvPicPr>
            <a:picLocks noChangeAspect="1"/>
          </p:cNvPicPr>
          <p:nvPr/>
        </p:nvPicPr>
        <p:blipFill>
          <a:blip r:embed="rId4"/>
          <a:stretch>
            <a:fillRect/>
          </a:stretch>
        </p:blipFill>
        <p:spPr>
          <a:xfrm>
            <a:off x="457200" y="3276600"/>
            <a:ext cx="2057400" cy="1461837"/>
          </a:xfrm>
          <a:prstGeom prst="rect">
            <a:avLst/>
          </a:prstGeom>
        </p:spPr>
      </p:pic>
      <p:pic>
        <p:nvPicPr>
          <p:cNvPr id="8" name="Picture 7" descr="Mengapa pendikar1.jpg"/>
          <p:cNvPicPr>
            <a:picLocks noChangeAspect="1"/>
          </p:cNvPicPr>
          <p:nvPr/>
        </p:nvPicPr>
        <p:blipFill>
          <a:blip r:embed="rId5"/>
          <a:stretch>
            <a:fillRect/>
          </a:stretch>
        </p:blipFill>
        <p:spPr>
          <a:xfrm>
            <a:off x="5791200" y="4953000"/>
            <a:ext cx="2514600" cy="1694822"/>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0099"/>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0099"/>
            </a:solidFill>
            <a:effectLst/>
            <a:latin typeface="Times New Roman" pitchFamily="18"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twork">
  <a:themeElements>
    <a:clrScheme name="1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1_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0099"/>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000099"/>
            </a:solidFill>
            <a:effectLst/>
            <a:latin typeface="Times New Roman" pitchFamily="18" charset="0"/>
          </a:defRPr>
        </a:defPPr>
      </a:lstStyle>
    </a:lnDef>
  </a:objectDefaults>
  <a:extraClrSchemeLst>
    <a:extraClrScheme>
      <a:clrScheme name="1_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1_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1_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1_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1_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1_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1_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1_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1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1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6829</TotalTime>
  <Words>1709</Words>
  <Application>Microsoft Office PowerPoint</Application>
  <PresentationFormat>On-screen Show (4:3)</PresentationFormat>
  <Paragraphs>119</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Network</vt:lpstr>
      <vt:lpstr>1_Network</vt:lpstr>
      <vt:lpstr>  Fundamental Sociological Symptoms as a Source of Occurrence of Turbulence Indonesian Society  During the Post-reform  </vt:lpstr>
      <vt:lpstr>Table of Content </vt:lpstr>
      <vt:lpstr>Introduction </vt:lpstr>
      <vt:lpstr>  Continue.... </vt:lpstr>
      <vt:lpstr>Continue.... </vt:lpstr>
      <vt:lpstr>   Continue.... </vt:lpstr>
      <vt:lpstr>Question </vt:lpstr>
      <vt:lpstr>Fundamental Sociological Symptoms </vt:lpstr>
      <vt:lpstr>Continue... </vt:lpstr>
      <vt:lpstr>Continue.... </vt:lpstr>
      <vt:lpstr>  The facts of oligarchy </vt:lpstr>
      <vt:lpstr>  Continue... </vt:lpstr>
      <vt:lpstr>  Question </vt:lpstr>
      <vt:lpstr> Continue.... </vt:lpstr>
      <vt:lpstr> Need for balance between rights and responsibility </vt:lpstr>
      <vt:lpstr>  Comunitarian Movement </vt:lpstr>
      <vt:lpstr>  </vt:lpstr>
      <vt:lpstr>  What is the meaning of the communitarian movement? </vt:lpstr>
      <vt:lpstr>  How to build Indonesian character? </vt:lpstr>
      <vt:lpstr>  Conclusion: Repositioning the Role of Sociology  </vt:lpstr>
      <vt:lpstr>  Continue.... </vt:lpstr>
      <vt:lpstr>  Continue...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samsung-pc</cp:lastModifiedBy>
  <cp:revision>614</cp:revision>
  <dcterms:created xsi:type="dcterms:W3CDTF">2002-06-27T06:21:29Z</dcterms:created>
  <dcterms:modified xsi:type="dcterms:W3CDTF">2015-10-10T07:36:22Z</dcterms:modified>
</cp:coreProperties>
</file>